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AC75C8B-3FB3-43D5-ACD4-CC8E577E3B2C}">
  <a:tblStyle styleId="{6AC75C8B-3FB3-43D5-ACD4-CC8E577E3B2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100" y="812520"/>
            <a:ext cx="7127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nternetworldstats.com/top20.htm" TargetMode="External"/><Relationship Id="rId3" Type="http://schemas.openxmlformats.org/officeDocument/2006/relationships/hyperlink" Target="https://public.tableau.com/app/profile/ituint/viz/ITUFactsandFigures2021/InternetUs"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hackernews.com/2015/05/ransomware-creator.html" TargetMode="External"/><Relationship Id="rId3" Type="http://schemas.openxmlformats.org/officeDocument/2006/relationships/hyperlink" Target="https://www.webroot.com/blog/2013/01/18/leaked-diy-malware-generating-tool-spotted-in-the-wild/"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ntervisablog.wordpress.com/2016/10/26/here-are-the-devices-usernames-and-passwords-used-in-iot-ddos-attacks/"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crosoft.com/en-us/security/blog/2021/12/11/guidance-for-preventing-detecting-and-hunting-for-cve-2021-44228-log4j-2-exploitation/"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berbulten.com/kvkk/milyonlarca-kisinin-kullandigi-sahibinden-coma-siber-saldiri-binlerce-kullanicinin-verileri-calindi/"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iberbulten.com/sektorel/trky/dominos-pizza-veri-ihlalini-kabul-etti-180-bin-musterinin-verisi-calindi/" TargetMode="External"/><Relationship Id="rId3" Type="http://schemas.openxmlformats.org/officeDocument/2006/relationships/hyperlink" Target="https://siberbulten.com/kvkk/scooter-kiralama-firmasi-martiya-ait-milyonlarca-kisisel-veri-sizdirildi/"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vkk.gov.tr/veri-ihlali-bildirimi/"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ssets.contentstack.io/v3/assets/blt36c2e63521272fdc/blt6b6beaf55a366a55/Poster_Coolest-Careers_v0322.pdf"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inktech.stm.com.tr/tr"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 name="Shape 28"/>
        <p:cNvGrpSpPr/>
        <p:nvPr/>
      </p:nvGrpSpPr>
      <p:grpSpPr>
        <a:xfrm>
          <a:off x="0" y="0"/>
          <a:ext cx="0" cy="0"/>
          <a:chOff x="0" y="0"/>
          <a:chExt cx="0" cy="0"/>
        </a:xfrm>
      </p:grpSpPr>
      <p:sp>
        <p:nvSpPr>
          <p:cNvPr id="29" name="Google Shape;29;p1:notes"/>
          <p:cNvSpPr txBox="1"/>
          <p:nvPr/>
        </p:nvSpPr>
        <p:spPr>
          <a:xfrm>
            <a:off x="3884760" y="8685360"/>
            <a:ext cx="2971440" cy="45684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30" name="Google Shape;30;p1: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 name="Google Shape;31;p1:notes"/>
          <p:cNvSpPr txBox="1"/>
          <p:nvPr>
            <p:ph idx="1" type="body"/>
          </p:nvPr>
        </p:nvSpPr>
        <p:spPr>
          <a:xfrm>
            <a:off x="685800" y="4343400"/>
            <a:ext cx="5486040" cy="411444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3e70d9ff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33e70d9ff9_0_4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solidFill>
                  <a:schemeClr val="dk1"/>
                </a:solidFill>
              </a:rPr>
              <a:t>https://www.cheswick.com/ches/map/index.html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9ceb4c441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9ceb4c441e_0_14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t>https://www.wired.com/2015/06/mapping-the-internet/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33e70d9ff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33e70d9ff9_0_5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t>https://www.opte.org/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3e70d9ff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3e70d9ff9_0_6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3e70d9ff9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3e70d9ff9_0_7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t>https://www.teslarati.com/spacex-elon-musk-starlink-250-million-people/starlink-coverage-earth-spacex-3/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51cdd109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51cdd1099_2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solidFill>
                  <a:schemeClr val="dk1"/>
                </a:solidFill>
              </a:rPr>
              <a:t>https://www.attackpoint.org/discussionthread.jsp/message_1398561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9ceb4c441e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9ceb4c441e_0_16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t>https://phys.org/news/2017-05-spacex-thousands-internet-satellites.html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3e70d9ff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3e70d9ff9_0_8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3e70d9ff9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3e70d9ff9_0_32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u="sng">
                <a:solidFill>
                  <a:schemeClr val="hlink"/>
                </a:solidFill>
                <a:hlinkClick r:id="rId2"/>
              </a:rPr>
              <a:t>https://www.internetworldstats.com/top20.htm</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b="1" lang="en-US" sz="1400" u="sng">
                <a:solidFill>
                  <a:schemeClr val="hlink"/>
                </a:solidFill>
                <a:hlinkClick r:id="rId3"/>
              </a:rPr>
              <a:t>https://public.tableau.com/app/profile/ituint/viz/ITUFactsandFigures2021/InternetUs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3e70d9ff9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3e70d9ff9_0_36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 name="Shape 34"/>
        <p:cNvGrpSpPr/>
        <p:nvPr/>
      </p:nvGrpSpPr>
      <p:grpSpPr>
        <a:xfrm>
          <a:off x="0" y="0"/>
          <a:ext cx="0" cy="0"/>
          <a:chOff x="0" y="0"/>
          <a:chExt cx="0" cy="0"/>
        </a:xfrm>
      </p:grpSpPr>
      <p:sp>
        <p:nvSpPr>
          <p:cNvPr id="35" name="Google Shape;35;g133e70d9ff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 name="Google Shape;36;g133e70d9ff9_0_1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3e70d9ff9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33e70d9ff9_0_34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t>https://www.mgk.gov.tr/index.php/27-ekim-2010-tarihli-toplanti</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3e70d9ff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3e70d9ff9_0_16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solidFill>
                  <a:schemeClr val="dk1"/>
                </a:solidFill>
              </a:rPr>
              <a:t>Devletler siber ordular kurdu. Çin halk </a:t>
            </a:r>
            <a:r>
              <a:rPr lang="en-US" sz="1200">
                <a:solidFill>
                  <a:schemeClr val="dk1"/>
                </a:solidFill>
              </a:rPr>
              <a:t>cumhuriyeti'nin</a:t>
            </a:r>
            <a:r>
              <a:rPr lang="en-US" sz="1200">
                <a:solidFill>
                  <a:schemeClr val="dk1"/>
                </a:solidFill>
              </a:rPr>
              <a:t>, ABD’nin siber güvenlik komutanlıkları var ve bunlar fiili olarak birbiri ile rekabet halinde. Çinli korsanlar internet ortamında Amerikan şirketlerine saldırmakta. Obama çin ziyaretlerinde sürekli konuyu gündeme getiriyor. Hatta yeni bir siber savunma eylem planı dahi oluşturmaya başladılar.</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rPr lang="en-US" sz="1200">
                <a:solidFill>
                  <a:schemeClr val="dk1"/>
                </a:solidFill>
              </a:rPr>
              <a:t>Buraya CIA’in siber korsan iş ilanını da koyalım. </a:t>
            </a:r>
            <a:endParaRPr sz="12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33e70d9ff9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33e70d9ff9_0_63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34fb11ee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34fb11ee2_0_2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9ceb4c441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9ceb4c441e_0_18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1200">
                <a:solidFill>
                  <a:schemeClr val="dk1"/>
                </a:solidFill>
              </a:rPr>
              <a:t>https://www.cia.gov/careers/jobs/cyber-security-officer/</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33f626054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33f6260546_0_2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33e70d9ff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33e70d9ff9_0_12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solidFill>
                  <a:schemeClr val="dk1"/>
                </a:solidFill>
              </a:rPr>
              <a:t>Gardner raporuna göre, e-devlet uygulamaları hypo cycle’da standartları oturmuş süreç içerisinde yer alıyor. Artık geri dönüşümüz yok.</a:t>
            </a:r>
            <a:endParaRPr sz="12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3e70d9ff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3e70d9ff9_0_10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solidFill>
                  <a:schemeClr val="dk1"/>
                </a:solidFill>
              </a:rPr>
              <a:t>E-devlet uygulamaları artık tam olarak oturdu, e-yönetişime evrilmeye başladı. Yeni dönemde elektronik ortamdan oylama, karar verme süreçleri üzerine çalışmaya başlayacağız.</a:t>
            </a:r>
            <a:endParaRPr sz="12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33e70d9ff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33e70d9ff9_0_11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solidFill>
                  <a:schemeClr val="dk1"/>
                </a:solidFill>
              </a:rPr>
              <a:t>Gardner raporuna göre, e-devlet uygulamaları hypo cycle’da standartları oturmuş süreç içerisinde yer alıyor. Artık geri dönüşümüz yok.</a:t>
            </a: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33e70d9ff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33e70d9ff9_0_9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solidFill>
                  <a:schemeClr val="dk1"/>
                </a:solidFill>
              </a:rPr>
              <a:t>Web sayfalarına yapılan sanal saldırılar temelde zarar </a:t>
            </a:r>
            <a:r>
              <a:rPr lang="en-US" sz="1200">
                <a:solidFill>
                  <a:schemeClr val="dk1"/>
                </a:solidFill>
              </a:rPr>
              <a:t>vermezse</a:t>
            </a:r>
            <a:r>
              <a:rPr lang="en-US" sz="1200">
                <a:solidFill>
                  <a:schemeClr val="dk1"/>
                </a:solidFill>
              </a:rPr>
              <a:t> de kurumlar için itibar kaybına neden olmakta. Bu durumda hacktivist saldırıları artırmakta. İnter artık sosyal politik bir çok konunun tartışma / </a:t>
            </a:r>
            <a:r>
              <a:rPr lang="en-US" sz="1200">
                <a:solidFill>
                  <a:schemeClr val="dk1"/>
                </a:solidFill>
              </a:rPr>
              <a:t>savaş</a:t>
            </a:r>
            <a:r>
              <a:rPr lang="en-US" sz="1200">
                <a:solidFill>
                  <a:schemeClr val="dk1"/>
                </a:solidFill>
              </a:rPr>
              <a:t> alanına dönüşmüş durumda.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33e70d9ff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33e70d9ff9_0_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3e70d9ff9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3e70d9ff9_0_13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solidFill>
                  <a:schemeClr val="dk1"/>
                </a:solidFill>
              </a:rPr>
              <a:t>İnternet ile birlikte ekonomi sanal ortama taşınmış durumda. Dünyanın en büyük </a:t>
            </a:r>
            <a:r>
              <a:rPr lang="en-US" sz="1200">
                <a:solidFill>
                  <a:schemeClr val="dk1"/>
                </a:solidFill>
              </a:rPr>
              <a:t>mal varlığına</a:t>
            </a:r>
            <a:r>
              <a:rPr lang="en-US" sz="1200">
                <a:solidFill>
                  <a:schemeClr val="dk1"/>
                </a:solidFill>
              </a:rPr>
              <a:t> sahip şirketleri sanal ortamda hizmet veren şirketlerden oluşuyor. Apple’ın nakit parası Türkiye cumhuriyeti devletin fazla. Varlıklarını sanal ortamda var olmasına güvenli, düzgün işlemesine borçlular.</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rPr lang="en-US" sz="1200">
                <a:solidFill>
                  <a:schemeClr val="dk1"/>
                </a:solidFill>
              </a:rPr>
              <a:t>Sanal para birimi bitcoin sanal dünyada kimlik ifşa etmeksizin yeni bir para birimi üretmiş ve para birimi artık </a:t>
            </a:r>
            <a:r>
              <a:rPr lang="en-US" sz="1200">
                <a:solidFill>
                  <a:schemeClr val="dk1"/>
                </a:solidFill>
              </a:rPr>
              <a:t>kabul</a:t>
            </a:r>
            <a:r>
              <a:rPr lang="en-US" sz="1200">
                <a:solidFill>
                  <a:schemeClr val="dk1"/>
                </a:solidFill>
              </a:rPr>
              <a:t> görmüş durumda. Güney Kıbrıs rum cumhuriyetinde para birimi geçerli.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rPr lang="en-US" sz="1200">
                <a:solidFill>
                  <a:schemeClr val="dk1"/>
                </a:solidFill>
              </a:rPr>
              <a:t>Hacker’lar bitcoin hırsızlığı yapmaya başladı bile.</a:t>
            </a:r>
            <a:endParaRPr sz="12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3e70d9ff9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33e70d9ff9_0_50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t>https://ediscoverytoday.com/wp-content/uploads/2023/04/2023-Internet-Minute-Infographic-Source-Stats.pdf</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3e70d9ff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3e70d9ff9_0_17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1200" u="sng">
                <a:solidFill>
                  <a:schemeClr val="hlink"/>
                </a:solidFill>
                <a:hlinkClick r:id="rId2"/>
              </a:rPr>
              <a:t>https://thehackernews.com/2015/05/ransomware-creator.html</a:t>
            </a:r>
            <a:endParaRPr sz="1200">
              <a:solidFill>
                <a:schemeClr val="dk1"/>
              </a:solidFill>
            </a:endParaRPr>
          </a:p>
          <a:p>
            <a:pPr indent="0" lvl="0" marL="0" rtl="0" algn="l">
              <a:spcBef>
                <a:spcPts val="360"/>
              </a:spcBef>
              <a:spcAft>
                <a:spcPts val="0"/>
              </a:spcAft>
              <a:buNone/>
            </a:pPr>
            <a:r>
              <a:rPr lang="en-US" sz="1200" u="sng">
                <a:solidFill>
                  <a:schemeClr val="hlink"/>
                </a:solidFill>
                <a:hlinkClick r:id="rId3"/>
              </a:rPr>
              <a:t>https://www.webroot.com/blog/2013/01/18/leaked-diy-malware-generating-tool-spotted-in-the-wild/</a:t>
            </a:r>
            <a:endParaRPr sz="1200">
              <a:solidFill>
                <a:schemeClr val="dk1"/>
              </a:solidFill>
            </a:endParaRPr>
          </a:p>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3e70d9ff9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3e70d9ff9_0_60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33e70d9ff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33e70d9ff9_0_19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3e70d9ff9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3e70d9ff9_0_27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1200">
                <a:solidFill>
                  <a:schemeClr val="dk1"/>
                </a:solidFill>
              </a:rPr>
              <a:t>https://portal.av-atlas.org/malware</a:t>
            </a:r>
            <a:endParaRPr sz="12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ceb4c441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ceb4c441e_0_20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33e70d9ff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33e70d9ff9_0_28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3e70d9ff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3e70d9ff9_0_20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33e70d9ff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33e70d9ff9_0_21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2951cdd109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2951cdd1099_1_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33e70d9ff9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33e70d9ff9_0_22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33e70d9ff9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33e70d9ff9_0_51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457200" rtl="0" algn="just">
              <a:lnSpc>
                <a:spcPct val="115000"/>
              </a:lnSpc>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3e70d9ff9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3e70d9ff9_0_53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u="sng">
                <a:solidFill>
                  <a:schemeClr val="accent1"/>
                </a:solidFill>
                <a:hlinkClick r:id="rId2">
                  <a:extLst>
                    <a:ext uri="{A12FA001-AC4F-418D-AE19-62706E023703}">
                      <ahyp:hlinkClr val="tx"/>
                    </a:ext>
                  </a:extLst>
                </a:hlinkClick>
              </a:rPr>
              <a:t>https://intervisablog.wordpress.com/2016/10/26/here-are-the-devices-usernames-and-passwords-used-in-iot-ddos-attacks/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3f6260546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3f6260546_0_5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33f6260546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33f6260546_0_6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800">
                <a:solidFill>
                  <a:schemeClr val="accent1"/>
                </a:solidFill>
              </a:rPr>
              <a:t>Kaynak:</a:t>
            </a:r>
            <a:r>
              <a:rPr lang="en-US" sz="800" u="sng">
                <a:solidFill>
                  <a:schemeClr val="accent1"/>
                </a:solidFill>
                <a:hlinkClick r:id="rId2">
                  <a:extLst>
                    <a:ext uri="{A12FA001-AC4F-418D-AE19-62706E023703}">
                      <ahyp:hlinkClr val="tx"/>
                    </a:ext>
                  </a:extLst>
                </a:hlinkClick>
              </a:rPr>
              <a:t>https://www.microsoft.com/en-us/security/blog/2021/12/11/guidance-for-preventing-detecting-and-hunting-for-cve-2021-44228-log4j-2-exploitation/</a:t>
            </a:r>
            <a:endParaRPr sz="800">
              <a:solidFill>
                <a:schemeClr val="accent1"/>
              </a:solidFill>
            </a:endParaRPr>
          </a:p>
          <a:p>
            <a:pPr indent="0" lvl="0" marL="0" rtl="0" algn="l">
              <a:spcBef>
                <a:spcPts val="0"/>
              </a:spcBef>
              <a:spcAft>
                <a:spcPts val="0"/>
              </a:spcAft>
              <a:buClr>
                <a:schemeClr val="dk1"/>
              </a:buClr>
              <a:buSzPts val="1100"/>
              <a:buFont typeface="Arial"/>
              <a:buNone/>
            </a:pPr>
            <a:r>
              <a:t/>
            </a:r>
            <a:endParaRPr sz="800">
              <a:solidFill>
                <a:schemeClr val="accent1"/>
              </a:solidFill>
            </a:endParaRPr>
          </a:p>
          <a:p>
            <a:pPr indent="0" lvl="0" marL="0" rtl="0" algn="l">
              <a:spcBef>
                <a:spcPts val="0"/>
              </a:spcBef>
              <a:spcAft>
                <a:spcPts val="0"/>
              </a:spcAft>
              <a:buClr>
                <a:schemeClr val="dk1"/>
              </a:buClr>
              <a:buSzPts val="1100"/>
              <a:buFont typeface="Arial"/>
              <a:buNone/>
            </a:pPr>
            <a:r>
              <a:t/>
            </a:r>
            <a:endParaRPr sz="800">
              <a:solidFill>
                <a:schemeClr val="accent1"/>
              </a:solidFill>
            </a:endParaRPr>
          </a:p>
          <a:p>
            <a:pPr indent="0" lvl="0" marL="0" rtl="0" algn="l">
              <a:spcBef>
                <a:spcPts val="360"/>
              </a:spcBef>
              <a:spcAft>
                <a:spcPts val="0"/>
              </a:spcAft>
              <a:buNone/>
            </a:pPr>
            <a:r>
              <a:t/>
            </a:r>
            <a:endParaRPr sz="1200">
              <a:solidFill>
                <a:schemeClr val="accent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cd7acb9a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5cd7acb9ad_0_4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33e70d9ff9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33e70d9ff9_0_62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33e70d9ff9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33e70d9ff9_0_33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5cd7acb9a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5cd7acb9ad_0_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1200" u="sng">
                <a:solidFill>
                  <a:schemeClr val="hlink"/>
                </a:solidFill>
                <a:hlinkClick r:id="rId2"/>
              </a:rPr>
              <a:t>https://siberbulten.com/kvkk/milyonlarca-kisinin-kullandigi-sahibinden-coma-siber-saldiri-binlerce-kullanicinin-verileri-calindi/</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5cd7acb9a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5cd7acb9ad_0_2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1200" u="sng">
                <a:solidFill>
                  <a:schemeClr val="hlink"/>
                </a:solidFill>
                <a:hlinkClick r:id="rId2"/>
              </a:rPr>
              <a:t>https://siberbulten.com/sektorel/trky/dominos-pizza-veri-ihlalini-kabul-etti-180-bin-musterinin-verisi-calindi/</a:t>
            </a:r>
            <a:endParaRPr sz="1200">
              <a:solidFill>
                <a:schemeClr val="dk1"/>
              </a:solidFill>
            </a:endParaRPr>
          </a:p>
          <a:p>
            <a:pPr indent="0" lvl="0" marL="0" rtl="0" algn="l">
              <a:spcBef>
                <a:spcPts val="360"/>
              </a:spcBef>
              <a:spcAft>
                <a:spcPts val="0"/>
              </a:spcAft>
              <a:buNone/>
            </a:pPr>
            <a:r>
              <a:rPr lang="en-US" sz="1200" u="sng">
                <a:solidFill>
                  <a:schemeClr val="hlink"/>
                </a:solidFill>
                <a:hlinkClick r:id="rId3"/>
              </a:rPr>
              <a:t>https://siberbulten.com/kvkk/scooter-kiralama-firmasi-martiya-ait-milyonlarca-kisisel-veri-sizdirildi/</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6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54" name="Google Shape;54;p69:notes"/>
          <p:cNvSpPr/>
          <p:nvPr>
            <p:ph idx="2" type="sldImg"/>
          </p:nvPr>
        </p:nvSpPr>
        <p:spPr>
          <a:xfrm>
            <a:off x="216100" y="812520"/>
            <a:ext cx="71271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5cd7acb9a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5cd7acb9ad_0_1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5cd7acb9ad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5cd7acb9ad_0_3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1200" u="sng">
                <a:solidFill>
                  <a:schemeClr val="hlink"/>
                </a:solidFill>
                <a:hlinkClick r:id="rId2"/>
              </a:rPr>
              <a:t>https://www.kvkk.gov.tr/veri-ihlali-bildirimi/</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33f626054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33f6260546_0_6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5cd7acb9a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5cd7acb9ad_0_5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1200">
                <a:solidFill>
                  <a:schemeClr val="dk1"/>
                </a:solidFill>
              </a:rPr>
              <a:t>https://nvd.nist.gov/</a:t>
            </a:r>
            <a:endParaRPr sz="12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9a156e9f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9a156e9f14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Clr>
                <a:schemeClr val="dk1"/>
              </a:buClr>
              <a:buSzPts val="1100"/>
              <a:buFont typeface="Arial"/>
              <a:buNone/>
            </a:pPr>
            <a:r>
              <a:rPr lang="en-US" sz="1200">
                <a:solidFill>
                  <a:schemeClr val="dk1"/>
                </a:solidFill>
              </a:rPr>
              <a:t>https://services.tubitak.gov.tr/edergi/yazi.pdf;jsessionid=w3fQNz6Pm4DbG72Mn1AMEoaT?dergiKodu=4&amp;cilt=44&amp;sayi=713&amp;sayfa=70&amp;yaziid=30806</a:t>
            </a:r>
            <a:endParaRPr sz="1200">
              <a:solidFill>
                <a:schemeClr val="dk1"/>
              </a:solidFill>
            </a:endParaRPr>
          </a:p>
          <a:p>
            <a:pPr indent="0" lvl="0" marL="0" rtl="0" algn="l">
              <a:spcBef>
                <a:spcPts val="360"/>
              </a:spcBef>
              <a:spcAft>
                <a:spcPts val="0"/>
              </a:spcAft>
              <a:buNone/>
            </a:pPr>
            <a:r>
              <a:t/>
            </a:r>
            <a:endParaRPr sz="1200">
              <a:solidFill>
                <a:schemeClr val="dk1"/>
              </a:solidFill>
            </a:endParaRPr>
          </a:p>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a673c439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a673c439a1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rPr lang="en-US" sz="1200" u="sng">
                <a:solidFill>
                  <a:schemeClr val="hlink"/>
                </a:solidFill>
                <a:hlinkClick r:id="rId2"/>
              </a:rPr>
              <a:t>https://assets.contentstack.io/v3/assets/blt36c2e63521272fdc/blt6b6beaf55a366a55/Poster_Coolest-Careers_v0322.pdf</a:t>
            </a:r>
            <a:endParaRPr sz="1200">
              <a:solidFill>
                <a:schemeClr val="dk1"/>
              </a:solidFill>
            </a:endParaRPr>
          </a:p>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33e70d9ff9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33e70d9ff9_0_38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5cd7acb9a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5cd7acb9ad_0_7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951cdd109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951cdd1099_2_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33e70d9ff9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33e70d9ff9_0_57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33e70d9ff9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33e70d9ff9_0_31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33e70d9ff9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33e70d9ff9_0_56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3e70d9ff9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33e70d9ff9_0_59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5cd7acb9a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5cd7acb9ad_0_9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5cd7acb9ad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5cd7acb9ad_0_10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5cd7acb9a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5cd7acb9ad_0_11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5cd7acb9ad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5cd7acb9ad_0_12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5cd7acb9a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5cd7acb9ad_0_16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634fb11ee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634fb11ee2_0_6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5cd7acb9a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5cd7acb9ad_0_14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5cd7acb9a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5cd7acb9ad_0_20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33e70d9ff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33e70d9ff9_0_36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61574a2b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61574a2bf6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61574a2bf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61574a2bf6_0_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3e70d9ff9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33e70d9ff9_0_45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951cdd1099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951cdd1099_1_1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u="sng">
                <a:solidFill>
                  <a:schemeClr val="accent1"/>
                </a:solidFill>
                <a:hlinkClick r:id="rId2">
                  <a:extLst>
                    <a:ext uri="{A12FA001-AC4F-418D-AE19-62706E023703}">
                      <ahyp:hlinkClr val="tx"/>
                    </a:ext>
                  </a:extLst>
                </a:hlinkClick>
              </a:rPr>
              <a:t>https://thinktech.stm.com.tr/tr</a:t>
            </a:r>
            <a:endParaRPr sz="12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33e70d9ff9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33e70d9ff9_0_47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5cd7acb9a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5cd7acb9ad_0_17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5cd7acb9ad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5cd7acb9ad_0_18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94dec8e8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94dec8e82a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94dec8e8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94dec8e82a_0_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33e70d9ff9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33e70d9ff9_0_47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33e70d9ff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33e70d9ff9_0_1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634fb11ee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634fb11ee2_0_1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33f626054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33f6260546_0_8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33e70d9ff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33e70d9ff9_0_2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t>https://www.cheswick.com/ches/map/index.html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152275" y="-24750"/>
            <a:ext cx="7848300" cy="538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 name="Google Shape;17;p3"/>
          <p:cNvSpPr txBox="1"/>
          <p:nvPr>
            <p:ph idx="1" type="subTitle"/>
          </p:nvPr>
        </p:nvSpPr>
        <p:spPr>
          <a:xfrm>
            <a:off x="152280" y="685800"/>
            <a:ext cx="7391100" cy="40572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8" name="Shape 18"/>
        <p:cNvGrpSpPr/>
        <p:nvPr/>
      </p:nvGrpSpPr>
      <p:grpSpPr>
        <a:xfrm>
          <a:off x="0" y="0"/>
          <a:ext cx="0" cy="0"/>
          <a:chOff x="0" y="0"/>
          <a:chExt cx="0" cy="0"/>
        </a:xfrm>
      </p:grpSpPr>
      <p:sp>
        <p:nvSpPr>
          <p:cNvPr id="19" name="Google Shape;19;p4"/>
          <p:cNvSpPr txBox="1"/>
          <p:nvPr>
            <p:ph type="title"/>
          </p:nvPr>
        </p:nvSpPr>
        <p:spPr>
          <a:xfrm>
            <a:off x="152275" y="-24750"/>
            <a:ext cx="7848300" cy="538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0" name="Google Shape;20;p4"/>
          <p:cNvSpPr txBox="1"/>
          <p:nvPr>
            <p:ph idx="1" type="body"/>
          </p:nvPr>
        </p:nvSpPr>
        <p:spPr>
          <a:xfrm>
            <a:off x="152280" y="685800"/>
            <a:ext cx="7391100" cy="4057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 name="Shape 21"/>
        <p:cNvGrpSpPr/>
        <p:nvPr/>
      </p:nvGrpSpPr>
      <p:grpSpPr>
        <a:xfrm>
          <a:off x="0" y="0"/>
          <a:ext cx="0" cy="0"/>
          <a:chOff x="0" y="0"/>
          <a:chExt cx="0" cy="0"/>
        </a:xfrm>
      </p:grpSpPr>
      <p:sp>
        <p:nvSpPr>
          <p:cNvPr id="22" name="Google Shape;22;p5"/>
          <p:cNvSpPr txBox="1"/>
          <p:nvPr>
            <p:ph type="title"/>
          </p:nvPr>
        </p:nvSpPr>
        <p:spPr>
          <a:xfrm>
            <a:off x="152275" y="-24750"/>
            <a:ext cx="7848300" cy="538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3" name="Shape 23"/>
        <p:cNvGrpSpPr/>
        <p:nvPr/>
      </p:nvGrpSpPr>
      <p:grpSpPr>
        <a:xfrm>
          <a:off x="0" y="0"/>
          <a:ext cx="0" cy="0"/>
          <a:chOff x="0" y="0"/>
          <a:chExt cx="0" cy="0"/>
        </a:xfrm>
      </p:grpSpPr>
      <p:sp>
        <p:nvSpPr>
          <p:cNvPr id="24" name="Google Shape;24;p6"/>
          <p:cNvSpPr txBox="1"/>
          <p:nvPr>
            <p:ph idx="1" type="subTitle"/>
          </p:nvPr>
        </p:nvSpPr>
        <p:spPr>
          <a:xfrm>
            <a:off x="152280" y="79650"/>
            <a:ext cx="7848300" cy="20145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25" name="Shape 25"/>
        <p:cNvGrpSpPr/>
        <p:nvPr/>
      </p:nvGrpSpPr>
      <p:grpSpPr>
        <a:xfrm>
          <a:off x="0" y="0"/>
          <a:ext cx="0" cy="0"/>
          <a:chOff x="0" y="0"/>
          <a:chExt cx="0" cy="0"/>
        </a:xfrm>
      </p:grpSpPr>
      <p:sp>
        <p:nvSpPr>
          <p:cNvPr id="26" name="Google Shape;26;p7"/>
          <p:cNvSpPr txBox="1"/>
          <p:nvPr>
            <p:ph type="title"/>
          </p:nvPr>
        </p:nvSpPr>
        <p:spPr>
          <a:xfrm>
            <a:off x="242950" y="0"/>
            <a:ext cx="8520600" cy="5619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 name="Google Shape;27;p7"/>
          <p:cNvSpPr txBox="1"/>
          <p:nvPr>
            <p:ph idx="1" type="body"/>
          </p:nvPr>
        </p:nvSpPr>
        <p:spPr>
          <a:xfrm>
            <a:off x="242950" y="727125"/>
            <a:ext cx="8753700" cy="3970200"/>
          </a:xfrm>
          <a:prstGeom prst="rect">
            <a:avLst/>
          </a:prstGeom>
          <a:solidFill>
            <a:srgbClr val="CCCCCC"/>
          </a:solidFill>
        </p:spPr>
        <p:txBody>
          <a:bodyPr anchorCtr="0" anchor="t" bIns="0" lIns="0" spcFirstLastPara="1" rIns="0" wrap="square" tIns="0">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p:nvPr/>
        </p:nvSpPr>
        <p:spPr>
          <a:xfrm>
            <a:off x="-18288" y="4818900"/>
            <a:ext cx="9180600" cy="339900"/>
          </a:xfrm>
          <a:prstGeom prst="rect">
            <a:avLst/>
          </a:prstGeom>
          <a:solidFill>
            <a:srgbClr val="2E3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2600" y="-24600"/>
            <a:ext cx="9180600" cy="538800"/>
          </a:xfrm>
          <a:prstGeom prst="rect">
            <a:avLst/>
          </a:prstGeom>
          <a:solidFill>
            <a:srgbClr val="2E3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52275" y="-24750"/>
            <a:ext cx="7848300" cy="5388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rgbClr val="FFF2CC"/>
              </a:buClr>
              <a:buSzPts val="1400"/>
              <a:buNone/>
              <a:defRPr b="1" i="0" sz="1800" u="none" cap="none" strike="noStrike">
                <a:solidFill>
                  <a:srgbClr val="FFF2CC"/>
                </a:solidFill>
              </a:defRPr>
            </a:lvl1pPr>
            <a:lvl2pPr lvl="1" marR="0" rtl="0" algn="l">
              <a:spcBef>
                <a:spcPts val="0"/>
              </a:spcBef>
              <a:spcAft>
                <a:spcPts val="0"/>
              </a:spcAft>
              <a:buClr>
                <a:srgbClr val="FFF2CC"/>
              </a:buClr>
              <a:buSzPts val="1400"/>
              <a:buNone/>
              <a:defRPr b="1" i="0" sz="1800" u="none" cap="none" strike="noStrike">
                <a:solidFill>
                  <a:srgbClr val="FFF2CC"/>
                </a:solidFill>
              </a:defRPr>
            </a:lvl2pPr>
            <a:lvl3pPr lvl="2" marR="0" rtl="0" algn="l">
              <a:spcBef>
                <a:spcPts val="0"/>
              </a:spcBef>
              <a:spcAft>
                <a:spcPts val="0"/>
              </a:spcAft>
              <a:buClr>
                <a:srgbClr val="FFF2CC"/>
              </a:buClr>
              <a:buSzPts val="1400"/>
              <a:buNone/>
              <a:defRPr b="1" i="0" sz="1800" u="none" cap="none" strike="noStrike">
                <a:solidFill>
                  <a:srgbClr val="FFF2CC"/>
                </a:solidFill>
              </a:defRPr>
            </a:lvl3pPr>
            <a:lvl4pPr lvl="3" marR="0" rtl="0" algn="l">
              <a:spcBef>
                <a:spcPts val="0"/>
              </a:spcBef>
              <a:spcAft>
                <a:spcPts val="0"/>
              </a:spcAft>
              <a:buClr>
                <a:srgbClr val="FFF2CC"/>
              </a:buClr>
              <a:buSzPts val="1400"/>
              <a:buNone/>
              <a:defRPr b="1" i="0" sz="1800" u="none" cap="none" strike="noStrike">
                <a:solidFill>
                  <a:srgbClr val="FFF2CC"/>
                </a:solidFill>
              </a:defRPr>
            </a:lvl4pPr>
            <a:lvl5pPr lvl="4" marR="0" rtl="0" algn="l">
              <a:spcBef>
                <a:spcPts val="0"/>
              </a:spcBef>
              <a:spcAft>
                <a:spcPts val="0"/>
              </a:spcAft>
              <a:buClr>
                <a:srgbClr val="FFF2CC"/>
              </a:buClr>
              <a:buSzPts val="1400"/>
              <a:buNone/>
              <a:defRPr b="1" i="0" sz="1800" u="none" cap="none" strike="noStrike">
                <a:solidFill>
                  <a:srgbClr val="FFF2CC"/>
                </a:solidFill>
              </a:defRPr>
            </a:lvl5pPr>
            <a:lvl6pPr lvl="5" marR="0" rtl="0" algn="l">
              <a:spcBef>
                <a:spcPts val="0"/>
              </a:spcBef>
              <a:spcAft>
                <a:spcPts val="0"/>
              </a:spcAft>
              <a:buClr>
                <a:srgbClr val="FFF2CC"/>
              </a:buClr>
              <a:buSzPts val="1400"/>
              <a:buNone/>
              <a:defRPr b="1" i="0" sz="1800" u="none" cap="none" strike="noStrike">
                <a:solidFill>
                  <a:srgbClr val="FFF2CC"/>
                </a:solidFill>
              </a:defRPr>
            </a:lvl6pPr>
            <a:lvl7pPr lvl="6" marR="0" rtl="0" algn="l">
              <a:spcBef>
                <a:spcPts val="0"/>
              </a:spcBef>
              <a:spcAft>
                <a:spcPts val="0"/>
              </a:spcAft>
              <a:buClr>
                <a:srgbClr val="FFF2CC"/>
              </a:buClr>
              <a:buSzPts val="1400"/>
              <a:buNone/>
              <a:defRPr b="1" i="0" sz="1800" u="none" cap="none" strike="noStrike">
                <a:solidFill>
                  <a:srgbClr val="FFF2CC"/>
                </a:solidFill>
              </a:defRPr>
            </a:lvl7pPr>
            <a:lvl8pPr lvl="7" marR="0" rtl="0" algn="l">
              <a:spcBef>
                <a:spcPts val="0"/>
              </a:spcBef>
              <a:spcAft>
                <a:spcPts val="0"/>
              </a:spcAft>
              <a:buClr>
                <a:srgbClr val="FFF2CC"/>
              </a:buClr>
              <a:buSzPts val="1400"/>
              <a:buNone/>
              <a:defRPr b="1" i="0" sz="1800" u="none" cap="none" strike="noStrike">
                <a:solidFill>
                  <a:srgbClr val="FFF2CC"/>
                </a:solidFill>
              </a:defRPr>
            </a:lvl8pPr>
            <a:lvl9pPr lvl="8" marR="0" rtl="0" algn="l">
              <a:spcBef>
                <a:spcPts val="0"/>
              </a:spcBef>
              <a:spcAft>
                <a:spcPts val="0"/>
              </a:spcAft>
              <a:buClr>
                <a:srgbClr val="FFF2CC"/>
              </a:buClr>
              <a:buSzPts val="1400"/>
              <a:buNone/>
              <a:defRPr b="1" i="0" sz="1800" u="none" cap="none" strike="noStrike">
                <a:solidFill>
                  <a:srgbClr val="FFF2CC"/>
                </a:solidFill>
              </a:defRPr>
            </a:lvl9pPr>
          </a:lstStyle>
          <a:p/>
        </p:txBody>
      </p:sp>
      <p:sp>
        <p:nvSpPr>
          <p:cNvPr id="13" name="Google Shape;13;p1"/>
          <p:cNvSpPr txBox="1"/>
          <p:nvPr>
            <p:ph idx="1" type="body"/>
          </p:nvPr>
        </p:nvSpPr>
        <p:spPr>
          <a:xfrm>
            <a:off x="152280" y="685800"/>
            <a:ext cx="7391100" cy="4057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mc:AlternateContent>
    <mc:Choice Requires="p14">
      <p:transition spd="slow" p14:dur="1300">
        <p14:prism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hyperlink" Target="https://tr.wikipedia.org/wiki/%C4%B0nternet#/media/Dosya:Internet_map_1024.jpg" TargetMode="External"/><Relationship Id="rId4" Type="http://schemas.openxmlformats.org/officeDocument/2006/relationships/hyperlink" Target="https://www.cheswick.com/ches/map/index.html" TargetMode="External"/><Relationship Id="rId5" Type="http://schemas.openxmlformats.org/officeDocument/2006/relationships/image" Target="../media/image12.png"/><Relationship Id="rId6"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hyperlink" Target="https://www.opte.or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www.opte.org/" TargetMode="External"/><Relationship Id="rId5" Type="http://schemas.openxmlformats.org/officeDocument/2006/relationships/hyperlink" Target="http://www.youtube.com/watch?v=vo5glK9czIE" TargetMode="External"/><Relationship Id="rId6" Type="http://schemas.openxmlformats.org/officeDocument/2006/relationships/image" Target="../media/image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3.gif"/><Relationship Id="rId4" Type="http://schemas.openxmlformats.org/officeDocument/2006/relationships/image" Target="../media/image20.gif"/><Relationship Id="rId5" Type="http://schemas.openxmlformats.org/officeDocument/2006/relationships/hyperlink" Target="https://www.teslarati.com/spacex-elon-musk-starlink-250-million-people/starlink-coverage-earth-spacex-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6.gif"/><Relationship Id="rId4" Type="http://schemas.openxmlformats.org/officeDocument/2006/relationships/hyperlink" Target="https://www.attackpoint.org/discussionthread.jsp/message_1398561"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hyperlink" Target="https://phys.org/news/2017-05-spacex-thousands-internet-satellites.html" TargetMode="External"/><Relationship Id="rId4"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9.gif"/><Relationship Id="rId4" Type="http://schemas.openxmlformats.org/officeDocument/2006/relationships/hyperlink" Target="https://cybermap.kaspersky.com/?_ga=1.120878216.1838386551.145753695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hyperlink" Target="https://www.internetworldstats.com/top20.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gif"/><Relationship Id="rId4" Type="http://schemas.openxmlformats.org/officeDocument/2006/relationships/image" Target="../media/image11.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hyperlink" Target="https://www.mgk.gov.tr/index.php/27-ekim-2010-tarihli-toplant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jpg"/><Relationship Id="rId4" Type="http://schemas.openxmlformats.org/officeDocument/2006/relationships/image" Target="../media/image17.jpg"/><Relationship Id="rId5" Type="http://schemas.openxmlformats.org/officeDocument/2006/relationships/image" Target="../media/image10.jpg"/><Relationship Id="rId6" Type="http://schemas.openxmlformats.org/officeDocument/2006/relationships/image" Target="../media/image9.png"/><Relationship Id="rId7" Type="http://schemas.openxmlformats.org/officeDocument/2006/relationships/image" Target="../media/image18.png"/><Relationship Id="rId8"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00.png"/><Relationship Id="rId4" Type="http://schemas.openxmlformats.org/officeDocument/2006/relationships/image" Target="../media/image26.png"/><Relationship Id="rId5" Type="http://schemas.openxmlformats.org/officeDocument/2006/relationships/hyperlink" Target="https://maps.app.goo.gl/CXqv1CQVfpJiD1G27" TargetMode="External"/><Relationship Id="rId6" Type="http://schemas.openxmlformats.org/officeDocument/2006/relationships/image" Target="../media/image24.png"/><Relationship Id="rId7" Type="http://schemas.openxmlformats.org/officeDocument/2006/relationships/image" Target="../media/image1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hyperlink" Target="https://www.cia.gov/careers/jobs/cyber-security-officer/"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68.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80.png"/><Relationship Id="rId5" Type="http://schemas.openxmlformats.org/officeDocument/2006/relationships/image" Target="../media/image59.png"/><Relationship Id="rId6" Type="http://schemas.openxmlformats.org/officeDocument/2006/relationships/image" Target="../media/image5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3.jpg"/><Relationship Id="rId4" Type="http://schemas.openxmlformats.org/officeDocument/2006/relationships/image" Target="../media/image31.png"/><Relationship Id="rId5" Type="http://schemas.openxmlformats.org/officeDocument/2006/relationships/image" Target="../media/image40.png"/><Relationship Id="rId6" Type="http://schemas.openxmlformats.org/officeDocument/2006/relationships/image" Target="../media/image3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38.png"/><Relationship Id="rId10" Type="http://schemas.openxmlformats.org/officeDocument/2006/relationships/image" Target="../media/image41.png"/><Relationship Id="rId9"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35.png"/><Relationship Id="rId7" Type="http://schemas.openxmlformats.org/officeDocument/2006/relationships/image" Target="../media/image44.gif"/><Relationship Id="rId8" Type="http://schemas.openxmlformats.org/officeDocument/2006/relationships/image" Target="../media/image4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54.gif"/><Relationship Id="rId4" Type="http://schemas.openxmlformats.org/officeDocument/2006/relationships/image" Target="../media/image43.png"/><Relationship Id="rId5" Type="http://schemas.openxmlformats.org/officeDocument/2006/relationships/hyperlink" Target="https://ediscoverytoday.com/wp-content/uploads/2023/04/2023-Internet-Minute-Infographic-Source-Stats.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52.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95.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hyperlink" Target="https://www.virustotal.com/tr/statistics/" TargetMode="External"/><Relationship Id="rId5" Type="http://schemas.openxmlformats.org/officeDocument/2006/relationships/image" Target="../media/image51.jpg"/><Relationship Id="rId6" Type="http://schemas.openxmlformats.org/officeDocument/2006/relationships/hyperlink" Target="https://www.virustotal.com/tr/statistic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hyperlink" Target="https://portal.av-atlas.org/malware"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hyperlink" Target="https://portal.av-atlas.org/malware" TargetMode="Externa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6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69.png"/><Relationship Id="rId6" Type="http://schemas.openxmlformats.org/officeDocument/2006/relationships/image" Target="../media/image9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hyperlink" Target="https://intervisablog.wordpress.com/2016/10/26/here-are-the-devices-usernames-and-passwords-used-in-iot-ddos-attack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01.png"/><Relationship Id="rId4" Type="http://schemas.openxmlformats.org/officeDocument/2006/relationships/image" Target="../media/image65.png"/><Relationship Id="rId5" Type="http://schemas.openxmlformats.org/officeDocument/2006/relationships/image" Target="../media/image64.png"/><Relationship Id="rId6" Type="http://schemas.openxmlformats.org/officeDocument/2006/relationships/hyperlink" Target="https://www.usenix.org/system/files/sec22summer_alexopoulos.pdf" TargetMode="External"/><Relationship Id="rId7" Type="http://schemas.openxmlformats.org/officeDocument/2006/relationships/hyperlink" Target="https://www.usenix.org/system/files/sec22summer_alexopoulos.pdf" TargetMode="External"/><Relationship Id="rId8" Type="http://schemas.openxmlformats.org/officeDocument/2006/relationships/hyperlink" Target="https://www.usenix.org/system/files/sec22summer_alexopoulos.pdf"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62.png"/><Relationship Id="rId4" Type="http://schemas.openxmlformats.org/officeDocument/2006/relationships/image" Target="../media/image71.png"/><Relationship Id="rId5" Type="http://schemas.openxmlformats.org/officeDocument/2006/relationships/hyperlink" Target="https://www.microsoft.com/en-us/security/blog/2021/12/11/guidance-for-preventing-detecting-and-hunting-for-cve-2021-44228-log4j-2-exploita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70.png"/><Relationship Id="rId5" Type="http://schemas.openxmlformats.org/officeDocument/2006/relationships/hyperlink" Target="https://github.com/ncarkaci/FinFly-Web"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87.png"/><Relationship Id="rId4" Type="http://schemas.openxmlformats.org/officeDocument/2006/relationships/image" Target="../media/image94.png"/><Relationship Id="rId5" Type="http://schemas.openxmlformats.org/officeDocument/2006/relationships/image" Target="../media/image121.png"/><Relationship Id="rId6" Type="http://schemas.openxmlformats.org/officeDocument/2006/relationships/hyperlink" Target="https://siberbulten.com/kvkk/milyonlarca-kisinin-kullandigi-sahibinden-coma-siber-saldiri-binlerce-kullanicinin-verileri-calindi/"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124.png"/><Relationship Id="rId4" Type="http://schemas.openxmlformats.org/officeDocument/2006/relationships/image" Target="../media/image119.png"/><Relationship Id="rId5" Type="http://schemas.openxmlformats.org/officeDocument/2006/relationships/hyperlink" Target="https://siberbulten.com/kvkk/milyonlarca-kisinin-kullandigi-sahibinden-coma-siber-saldiri-binlerce-kullanicinin-verileri-calind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www.linkedin.com/in/siseci/?originalSubdomain=tr" TargetMode="External"/><Relationship Id="rId4" Type="http://schemas.openxmlformats.org/officeDocument/2006/relationships/hyperlink" Target="https://www.linkedin.com/in/ozgurcatak/?locale=tr_TR"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123.png"/><Relationship Id="rId4" Type="http://schemas.openxmlformats.org/officeDocument/2006/relationships/image" Target="../media/image1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hyperlink" Target="https://www.kvkk.gov.tr/veri-ihlali-bildirimi/" TargetMode="External"/><Relationship Id="rId4" Type="http://schemas.openxmlformats.org/officeDocument/2006/relationships/image" Target="../media/image126.png"/><Relationship Id="rId5" Type="http://schemas.openxmlformats.org/officeDocument/2006/relationships/hyperlink" Target="https://www.kvkk.gov.tr/veri-ihlali-bildirimi/"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72.png"/><Relationship Id="rId4" Type="http://schemas.openxmlformats.org/officeDocument/2006/relationships/hyperlink" Target="https://cve.mitre.org/cve/search_cve_list.html" TargetMode="External"/><Relationship Id="rId5" Type="http://schemas.openxmlformats.org/officeDocument/2006/relationships/hyperlink" Target="https://twitter.com/CVEnew/" TargetMode="External"/><Relationship Id="rId6" Type="http://schemas.openxmlformats.org/officeDocument/2006/relationships/image" Target="../media/image120.png"/><Relationship Id="rId7" Type="http://schemas.openxmlformats.org/officeDocument/2006/relationships/image" Target="../media/image78.png"/><Relationship Id="rId8" Type="http://schemas.openxmlformats.org/officeDocument/2006/relationships/hyperlink" Target="https://twitter.com/CVEnew/"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hyperlink" Target="https://nvd.nist.gov/" TargetMode="External"/><Relationship Id="rId4" Type="http://schemas.openxmlformats.org/officeDocument/2006/relationships/image" Target="../media/image77.png"/><Relationship Id="rId5" Type="http://schemas.openxmlformats.org/officeDocument/2006/relationships/image" Target="../media/image104.png"/></Relationships>
</file>

<file path=ppt/slides/_rels/slide54.xml.rels><?xml version="1.0" encoding="UTF-8" standalone="yes"?><Relationships xmlns="http://schemas.openxmlformats.org/package/2006/relationships"><Relationship Id="rId11" Type="http://schemas.openxmlformats.org/officeDocument/2006/relationships/image" Target="../media/image86.png"/><Relationship Id="rId10" Type="http://schemas.openxmlformats.org/officeDocument/2006/relationships/image" Target="../media/image90.png"/><Relationship Id="rId13" Type="http://schemas.openxmlformats.org/officeDocument/2006/relationships/image" Target="../media/image93.png"/><Relationship Id="rId12" Type="http://schemas.openxmlformats.org/officeDocument/2006/relationships/image" Target="../media/image91.png"/><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81.png"/><Relationship Id="rId4" Type="http://schemas.openxmlformats.org/officeDocument/2006/relationships/image" Target="../media/image79.png"/><Relationship Id="rId9" Type="http://schemas.openxmlformats.org/officeDocument/2006/relationships/image" Target="../media/image84.png"/><Relationship Id="rId15" Type="http://schemas.openxmlformats.org/officeDocument/2006/relationships/image" Target="../media/image89.png"/><Relationship Id="rId14" Type="http://schemas.openxmlformats.org/officeDocument/2006/relationships/image" Target="../media/image102.png"/><Relationship Id="rId16" Type="http://schemas.openxmlformats.org/officeDocument/2006/relationships/hyperlink" Target="https://services.tubitak.gov.tr/edergi/yazi.pdf;jsessionid=w3fQNz6Pm4DbG72Mn1AMEoaT?dergiKodu=4&amp;cilt=44&amp;sayi=713&amp;sayfa=70&amp;yaziid=30806" TargetMode="External"/><Relationship Id="rId5" Type="http://schemas.openxmlformats.org/officeDocument/2006/relationships/image" Target="../media/image83.png"/><Relationship Id="rId6" Type="http://schemas.openxmlformats.org/officeDocument/2006/relationships/image" Target="../media/image82.png"/><Relationship Id="rId7" Type="http://schemas.openxmlformats.org/officeDocument/2006/relationships/image" Target="../media/image85.png"/><Relationship Id="rId8" Type="http://schemas.openxmlformats.org/officeDocument/2006/relationships/image" Target="../media/image8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hyperlink" Target="https://www.sans.org/cybersecurity-careers/20-coolest-cyber-security-careers/" TargetMode="External"/><Relationship Id="rId4" Type="http://schemas.openxmlformats.org/officeDocument/2006/relationships/image" Target="../media/image107.png"/><Relationship Id="rId5" Type="http://schemas.openxmlformats.org/officeDocument/2006/relationships/image" Target="../media/image9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www.darpa.mil/" TargetMode="External"/><Relationship Id="rId4" Type="http://schemas.openxmlformats.org/officeDocument/2006/relationships/hyperlink" Target="https://www.nsa.gov/" TargetMode="External"/><Relationship Id="rId9" Type="http://schemas.openxmlformats.org/officeDocument/2006/relationships/hyperlink" Target="https://www.youtube.com/@BlackHatOfficialYT/videos" TargetMode="External"/><Relationship Id="rId5" Type="http://schemas.openxmlformats.org/officeDocument/2006/relationships/image" Target="../media/image92.png"/><Relationship Id="rId6" Type="http://schemas.openxmlformats.org/officeDocument/2006/relationships/hyperlink" Target="https://www.blackhat.com/" TargetMode="External"/><Relationship Id="rId7" Type="http://schemas.openxmlformats.org/officeDocument/2006/relationships/hyperlink" Target="https://www.blackhat.com/html/archives.html" TargetMode="External"/><Relationship Id="rId8" Type="http://schemas.openxmlformats.org/officeDocument/2006/relationships/hyperlink" Target="https://www.blackhat.com/html/archives.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media.defcon.org/" TargetMode="External"/><Relationship Id="rId4" Type="http://schemas.openxmlformats.org/officeDocument/2006/relationships/hyperlink" Target="https://media.defcon.org/DEF%20CON%2031/DEF%20CON%2031%20ctf/DEF%20CON%20LiveCTF%20-%20Finals/" TargetMode="External"/><Relationship Id="rId5"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hyperlink" Target="http://www.youtube.com/watch?v=myKs04lfuy8" TargetMode="External"/><Relationship Id="rId4" Type="http://schemas.openxmlformats.org/officeDocument/2006/relationships/image" Target="../media/image97.jpg"/><Relationship Id="rId5" Type="http://schemas.openxmlformats.org/officeDocument/2006/relationships/hyperlink" Target="https://media.defcon.org/DEF%20CON%2030/DEF%20CON%2030%20presentations/Lennert%20Wouters%20-%20Glitched%20on%20Earth%20by%20humans%20A%20Black-Box%20Security%20Evaluation%20of%20the%20SpaceX%20Starlink%20User%20Terminal.pdf"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hyperlink" Target="https://ctftime.org/ctfs" TargetMode="External"/><Relationship Id="rId4" Type="http://schemas.openxmlformats.org/officeDocument/2006/relationships/hyperlink" Target="https://ctftime.org/event/list/upcoming" TargetMode="External"/><Relationship Id="rId5" Type="http://schemas.openxmlformats.org/officeDocument/2006/relationships/hyperlink" Target="https://ctftime.org/writeups" TargetMode="External"/><Relationship Id="rId6" Type="http://schemas.openxmlformats.org/officeDocument/2006/relationships/image" Target="../media/image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109.png"/><Relationship Id="rId4" Type="http://schemas.openxmlformats.org/officeDocument/2006/relationships/image" Target="../media/image106.png"/><Relationship Id="rId9" Type="http://schemas.openxmlformats.org/officeDocument/2006/relationships/image" Target="../media/image111.png"/><Relationship Id="rId5" Type="http://schemas.openxmlformats.org/officeDocument/2006/relationships/hyperlink" Target="https://ctf.hacker101.com/howtoplay" TargetMode="External"/><Relationship Id="rId6" Type="http://schemas.openxmlformats.org/officeDocument/2006/relationships/hyperlink" Target="https://ctflearn.com/challenge/1/browse" TargetMode="External"/><Relationship Id="rId7" Type="http://schemas.openxmlformats.org/officeDocument/2006/relationships/hyperlink" Target="https://canyoupwn.me/" TargetMode="External"/><Relationship Id="rId8" Type="http://schemas.openxmlformats.org/officeDocument/2006/relationships/hyperlink" Target="https://t.me/s/canyoupwnm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hyperlink" Target="https://www.vulnhub.com/" TargetMode="External"/><Relationship Id="rId4" Type="http://schemas.openxmlformats.org/officeDocument/2006/relationships/hyperlink" Target="https://zaratec.github.io/ctf-practice/" TargetMode="External"/><Relationship Id="rId5" Type="http://schemas.openxmlformats.org/officeDocument/2006/relationships/hyperlink" Target="https://canyoupwn.me/kevgir-vulnerable-vm/" TargetMode="External"/><Relationship Id="rId6" Type="http://schemas.openxmlformats.org/officeDocument/2006/relationships/hyperlink" Target="https://github.com/Sharishth/ctf-practice" TargetMode="External"/><Relationship Id="rId7" Type="http://schemas.openxmlformats.org/officeDocument/2006/relationships/image" Target="../media/image1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113.png"/><Relationship Id="rId4" Type="http://schemas.openxmlformats.org/officeDocument/2006/relationships/image" Target="../media/image108.png"/><Relationship Id="rId5" Type="http://schemas.openxmlformats.org/officeDocument/2006/relationships/image" Target="../media/image1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117.png"/><Relationship Id="rId4" Type="http://schemas.openxmlformats.org/officeDocument/2006/relationships/image" Target="../media/image115.png"/><Relationship Id="rId5" Type="http://schemas.openxmlformats.org/officeDocument/2006/relationships/image" Target="../media/image1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110.png"/><Relationship Id="rId4" Type="http://schemas.openxmlformats.org/officeDocument/2006/relationships/image" Target="../media/image122.png"/><Relationship Id="rId5" Type="http://schemas.openxmlformats.org/officeDocument/2006/relationships/image" Target="../media/image129.png"/></Relationships>
</file>

<file path=ppt/slides/_rels/slide65.xml.rels><?xml version="1.0" encoding="UTF-8" standalone="yes"?><Relationships xmlns="http://schemas.openxmlformats.org/package/2006/relationships"><Relationship Id="rId11" Type="http://schemas.openxmlformats.org/officeDocument/2006/relationships/image" Target="../media/image114.png"/><Relationship Id="rId10" Type="http://schemas.openxmlformats.org/officeDocument/2006/relationships/image" Target="../media/image108.png"/><Relationship Id="rId12" Type="http://schemas.openxmlformats.org/officeDocument/2006/relationships/image" Target="../media/image136.png"/><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110.png"/><Relationship Id="rId4" Type="http://schemas.openxmlformats.org/officeDocument/2006/relationships/image" Target="../media/image122.png"/><Relationship Id="rId9" Type="http://schemas.openxmlformats.org/officeDocument/2006/relationships/image" Target="../media/image113.png"/><Relationship Id="rId5" Type="http://schemas.openxmlformats.org/officeDocument/2006/relationships/image" Target="../media/image129.png"/><Relationship Id="rId6" Type="http://schemas.openxmlformats.org/officeDocument/2006/relationships/image" Target="../media/image117.png"/><Relationship Id="rId7" Type="http://schemas.openxmlformats.org/officeDocument/2006/relationships/image" Target="../media/image115.png"/><Relationship Id="rId8" Type="http://schemas.openxmlformats.org/officeDocument/2006/relationships/image" Target="../media/image11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hyperlink" Target="https://www.btkakademi.gov.tr/portal/catalog?categoryId=954" TargetMode="External"/><Relationship Id="rId4" Type="http://schemas.openxmlformats.org/officeDocument/2006/relationships/image" Target="../media/image128.png"/><Relationship Id="rId5" Type="http://schemas.openxmlformats.org/officeDocument/2006/relationships/image" Target="../media/image1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hyperlink" Target="https://siberakademi.bilgem.tubitak.gov.tr/" TargetMode="External"/><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125.png"/><Relationship Id="rId4" Type="http://schemas.openxmlformats.org/officeDocument/2006/relationships/image" Target="../media/image1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140.png"/><Relationship Id="rId4" Type="http://schemas.openxmlformats.org/officeDocument/2006/relationships/image" Target="../media/image149.png"/><Relationship Id="rId5" Type="http://schemas.openxmlformats.org/officeDocument/2006/relationships/image" Target="../media/image1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130.png"/><Relationship Id="rId4" Type="http://schemas.openxmlformats.org/officeDocument/2006/relationships/image" Target="../media/image127.png"/><Relationship Id="rId5" Type="http://schemas.openxmlformats.org/officeDocument/2006/relationships/hyperlink" Target="https://www.sans.org/blog/the-ultimate-list-of-sans-cheat-sheet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135.png"/><Relationship Id="rId4" Type="http://schemas.openxmlformats.org/officeDocument/2006/relationships/image" Target="../media/image137.png"/><Relationship Id="rId5" Type="http://schemas.openxmlformats.org/officeDocument/2006/relationships/hyperlink" Target="https://www.sans.org/blog/the-ultimate-list-of-sans-cheat-sheets/" TargetMode="External"/></Relationships>
</file>

<file path=ppt/slides/_rels/slide72.xml.rels><?xml version="1.0" encoding="UTF-8" standalone="yes"?><Relationships xmlns="http://schemas.openxmlformats.org/package/2006/relationships"><Relationship Id="rId11" Type="http://schemas.openxmlformats.org/officeDocument/2006/relationships/hyperlink" Target="https://heimdalsecurity.com/blog/best-twitter-cybersec-accounts/" TargetMode="External"/><Relationship Id="rId10" Type="http://schemas.openxmlformats.org/officeDocument/2006/relationships/hyperlink" Target="https://www.btkakademi.gov.tr/portal/catalog" TargetMode="External"/><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hyperlink" Target="https://www.youtube.com/c/GuvenlikTV" TargetMode="External"/><Relationship Id="rId4" Type="http://schemas.openxmlformats.org/officeDocument/2006/relationships/hyperlink" Target="https://www.mertsarica.com/" TargetMode="External"/><Relationship Id="rId9" Type="http://schemas.openxmlformats.org/officeDocument/2006/relationships/hyperlink" Target="https://www.bgasecurity.com/makale/beyaz-sapkali-hacker-egitim-notlari/" TargetMode="External"/><Relationship Id="rId5" Type="http://schemas.openxmlformats.org/officeDocument/2006/relationships/hyperlink" Target="https://twitter.com/EmreTinaztepe" TargetMode="External"/><Relationship Id="rId6" Type="http://schemas.openxmlformats.org/officeDocument/2006/relationships/hyperlink" Target="https://halilozturkci.com/" TargetMode="External"/><Relationship Id="rId7" Type="http://schemas.openxmlformats.org/officeDocument/2006/relationships/hyperlink" Target="https://www.mehmetince.net/" TargetMode="External"/><Relationship Id="rId8" Type="http://schemas.openxmlformats.org/officeDocument/2006/relationships/hyperlink" Target="https://www.bgasecurity.com/makaleler/"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 Id="rId3" Type="http://schemas.openxmlformats.org/officeDocument/2006/relationships/hyperlink" Target="https://thinktech.stm.com.tr/tr/siber-tehdit-durum-raporu-ocak-mart-2023" TargetMode="External"/><Relationship Id="rId4" Type="http://schemas.openxmlformats.org/officeDocument/2006/relationships/image" Target="../media/image145.png"/><Relationship Id="rId5" Type="http://schemas.openxmlformats.org/officeDocument/2006/relationships/hyperlink" Target="https://thinktech.stm.com.tr/tr"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143.png"/><Relationship Id="rId4" Type="http://schemas.openxmlformats.org/officeDocument/2006/relationships/hyperlink" Target="https://www.kali.org/tools/" TargetMode="External"/><Relationship Id="rId5" Type="http://schemas.openxmlformats.org/officeDocument/2006/relationships/hyperlink" Target="https://www.parrotsec.org/" TargetMode="External"/></Relationships>
</file>

<file path=ppt/slides/_rels/slide75.xml.rels><?xml version="1.0" encoding="UTF-8" standalone="yes"?><Relationships xmlns="http://schemas.openxmlformats.org/package/2006/relationships"><Relationship Id="rId11" Type="http://schemas.openxmlformats.org/officeDocument/2006/relationships/image" Target="../media/image138.png"/><Relationship Id="rId10" Type="http://schemas.openxmlformats.org/officeDocument/2006/relationships/image" Target="../media/image133.png"/><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hyperlink" Target="https://www.onworks.net/os-distributions/special-os/free-parrot-security-os-online" TargetMode="External"/><Relationship Id="rId4" Type="http://schemas.openxmlformats.org/officeDocument/2006/relationships/image" Target="../media/image154.png"/><Relationship Id="rId9" Type="http://schemas.openxmlformats.org/officeDocument/2006/relationships/image" Target="../media/image150.png"/><Relationship Id="rId5" Type="http://schemas.openxmlformats.org/officeDocument/2006/relationships/hyperlink" Target="https://www.onworks.net/os-distributions/debian-based/free-kali-linux-online" TargetMode="External"/><Relationship Id="rId6" Type="http://schemas.openxmlformats.org/officeDocument/2006/relationships/image" Target="../media/image152.png"/><Relationship Id="rId7" Type="http://schemas.openxmlformats.org/officeDocument/2006/relationships/hyperlink" Target="https://www.onworks.net/os-distributions/special-os/free-parrot-security-os-online" TargetMode="External"/><Relationship Id="rId8" Type="http://schemas.openxmlformats.org/officeDocument/2006/relationships/hyperlink" Target="https://www.onworks.net/os-distributions/debian-based/free-kali-linux-online"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151.png"/><Relationship Id="rId4" Type="http://schemas.openxmlformats.org/officeDocument/2006/relationships/image" Target="../media/image139.png"/><Relationship Id="rId5" Type="http://schemas.openxmlformats.org/officeDocument/2006/relationships/image" Target="../media/image14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hyperlink" Target="http://drive.google.com/file/d/1Qu1lHbnSiKecfvAN7e72hiBkAIlvrtJe/view" TargetMode="External"/><Relationship Id="rId4" Type="http://schemas.openxmlformats.org/officeDocument/2006/relationships/image" Target="../media/image132.png"/><Relationship Id="rId5" Type="http://schemas.openxmlformats.org/officeDocument/2006/relationships/image" Target="../media/image147.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142.png"/><Relationship Id="rId4" Type="http://schemas.openxmlformats.org/officeDocument/2006/relationships/image" Target="../media/image144.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gif"/><Relationship Id="rId4" Type="http://schemas.openxmlformats.org/officeDocument/2006/relationships/image" Target="../media/image5.gif"/><Relationship Id="rId5" Type="http://schemas.openxmlformats.org/officeDocument/2006/relationships/hyperlink" Target="https://www.pinterest.dk/amp/pin/162974080241718411/" TargetMode="External"/></Relationships>
</file>

<file path=ppt/slides/_rels/slide80.xml.rels><?xml version="1.0" encoding="UTF-8" standalone="yes"?><Relationships xmlns="http://schemas.openxmlformats.org/package/2006/relationships"><Relationship Id="rId11" Type="http://schemas.openxmlformats.org/officeDocument/2006/relationships/hyperlink" Target="https://trends.google.com/trends/hottrends/visualize?nrow=5&amp;ncol=5" TargetMode="External"/><Relationship Id="rId10" Type="http://schemas.openxmlformats.org/officeDocument/2006/relationships/hyperlink" Target="https://trends.google.com/trends/hottrends/visualize?nrow=5&amp;ncol=5" TargetMode="External"/><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hyperlink" Target="https://trends.google.com/trends/hottrends/visualize?nrow=5&amp;ncol=5" TargetMode="External"/><Relationship Id="rId4" Type="http://schemas.openxmlformats.org/officeDocument/2006/relationships/hyperlink" Target="https://trends.google.com/trends/hottrends/visualize?nrow=5&amp;ncol=5" TargetMode="External"/><Relationship Id="rId9" Type="http://schemas.openxmlformats.org/officeDocument/2006/relationships/hyperlink" Target="https://trends.google.com/trends/hottrends/visualize?nrow=5&amp;ncol=5" TargetMode="External"/><Relationship Id="rId5" Type="http://schemas.openxmlformats.org/officeDocument/2006/relationships/hyperlink" Target="https://trends.google.com/trends/hottrends/visualize?nrow=5&amp;ncol=5" TargetMode="External"/><Relationship Id="rId6" Type="http://schemas.openxmlformats.org/officeDocument/2006/relationships/hyperlink" Target="https://trends.google.com/trends/hottrends/visualize?nrow=5&amp;ncol=5" TargetMode="External"/><Relationship Id="rId7" Type="http://schemas.openxmlformats.org/officeDocument/2006/relationships/hyperlink" Target="https://trends.google.com/trends/hottrends/visualize?nrow=5&amp;ncol=5" TargetMode="External"/><Relationship Id="rId8" Type="http://schemas.openxmlformats.org/officeDocument/2006/relationships/hyperlink" Target="https://trends.google.com/trends/hottrends/visualize?nrow=5&amp;ncol=5"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hyperlink" Target="https://trends.google.com/trends/hottrends/visualize?nrow=5&amp;ncol=5" TargetMode="External"/><Relationship Id="rId4" Type="http://schemas.openxmlformats.org/officeDocument/2006/relationships/image" Target="../media/image14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hyperlink" Target="https://www.cheswick.com/ches/map/gallery/isp-ss.gi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 name="Shape 32"/>
        <p:cNvGrpSpPr/>
        <p:nvPr/>
      </p:nvGrpSpPr>
      <p:grpSpPr>
        <a:xfrm>
          <a:off x="0" y="0"/>
          <a:ext cx="0" cy="0"/>
          <a:chOff x="0" y="0"/>
          <a:chExt cx="0" cy="0"/>
        </a:xfrm>
      </p:grpSpPr>
      <p:sp>
        <p:nvSpPr>
          <p:cNvPr id="33" name="Google Shape;33;p8"/>
          <p:cNvSpPr txBox="1"/>
          <p:nvPr/>
        </p:nvSpPr>
        <p:spPr>
          <a:xfrm>
            <a:off x="0" y="575850"/>
            <a:ext cx="9144000" cy="4255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US" sz="3400"/>
              <a:t>Siber Güvenliğe Giriş</a:t>
            </a:r>
            <a:endParaRPr b="1" sz="3400"/>
          </a:p>
          <a:p>
            <a:pPr indent="0" lvl="0" marL="0" marR="0" rtl="0" algn="ctr">
              <a:lnSpc>
                <a:spcPct val="100000"/>
              </a:lnSpc>
              <a:spcBef>
                <a:spcPts val="0"/>
              </a:spcBef>
              <a:spcAft>
                <a:spcPts val="0"/>
              </a:spcAft>
              <a:buNone/>
            </a:pPr>
            <a:r>
              <a:rPr b="1" lang="en-US" sz="3400"/>
              <a:t>Temel Kavramlar ve Güncel Trendler</a:t>
            </a:r>
            <a:endParaRPr b="1" i="0" sz="34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İnternetin </a:t>
            </a:r>
            <a:r>
              <a:rPr lang="en-US" sz="2200">
                <a:solidFill>
                  <a:srgbClr val="FFFFFF"/>
                </a:solidFill>
              </a:rPr>
              <a:t>i</a:t>
            </a:r>
            <a:r>
              <a:rPr b="1" lang="en-US" sz="2200">
                <a:solidFill>
                  <a:srgbClr val="FFFFFF"/>
                </a:solidFill>
              </a:rPr>
              <a:t>lk </a:t>
            </a:r>
            <a:r>
              <a:rPr lang="en-US" sz="2200">
                <a:solidFill>
                  <a:srgbClr val="FFFFFF"/>
                </a:solidFill>
              </a:rPr>
              <a:t>y</a:t>
            </a:r>
            <a:r>
              <a:rPr b="1" lang="en-US" sz="2200">
                <a:solidFill>
                  <a:srgbClr val="FFFFFF"/>
                </a:solidFill>
              </a:rPr>
              <a:t>apısı: 20</a:t>
            </a:r>
            <a:r>
              <a:rPr lang="en-US" sz="2200">
                <a:solidFill>
                  <a:srgbClr val="FFFFFF"/>
                </a:solidFill>
              </a:rPr>
              <a:t>07</a:t>
            </a:r>
            <a:endParaRPr b="1" sz="2200">
              <a:solidFill>
                <a:srgbClr val="FFFFFF"/>
              </a:solidFill>
            </a:endParaRPr>
          </a:p>
        </p:txBody>
      </p:sp>
      <p:sp>
        <p:nvSpPr>
          <p:cNvPr id="98" name="Google Shape;98;p17"/>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r>
              <a:rPr lang="en-US" sz="800" u="sng">
                <a:solidFill>
                  <a:schemeClr val="hlink"/>
                </a:solidFill>
                <a:hlinkClick r:id="rId3"/>
              </a:rPr>
              <a:t>Wikipedia</a:t>
            </a:r>
            <a:r>
              <a:rPr lang="en-US" sz="800">
                <a:solidFill>
                  <a:srgbClr val="FFF2CC"/>
                </a:solidFill>
              </a:rPr>
              <a:t>. The image was created as part of the </a:t>
            </a:r>
            <a:r>
              <a:rPr lang="en-US" sz="800" u="sng">
                <a:solidFill>
                  <a:schemeClr val="hlink"/>
                </a:solidFill>
                <a:hlinkClick r:id="rId4"/>
              </a:rPr>
              <a:t>internet mapping project</a:t>
            </a:r>
            <a:endParaRPr sz="800">
              <a:solidFill>
                <a:srgbClr val="FFF2CC"/>
              </a:solidFill>
            </a:endParaRPr>
          </a:p>
        </p:txBody>
      </p:sp>
      <p:pic>
        <p:nvPicPr>
          <p:cNvPr id="99" name="Google Shape;99;p17"/>
          <p:cNvPicPr preferRelativeResize="0"/>
          <p:nvPr/>
        </p:nvPicPr>
        <p:blipFill>
          <a:blip r:embed="rId5">
            <a:alphaModFix/>
          </a:blip>
          <a:stretch>
            <a:fillRect/>
          </a:stretch>
        </p:blipFill>
        <p:spPr>
          <a:xfrm>
            <a:off x="4179700" y="622325"/>
            <a:ext cx="4514400" cy="4113850"/>
          </a:xfrm>
          <a:prstGeom prst="rect">
            <a:avLst/>
          </a:prstGeom>
          <a:noFill/>
          <a:ln>
            <a:noFill/>
          </a:ln>
        </p:spPr>
      </p:pic>
      <p:sp>
        <p:nvSpPr>
          <p:cNvPr id="100" name="Google Shape;100;p17"/>
          <p:cNvSpPr txBox="1"/>
          <p:nvPr/>
        </p:nvSpPr>
        <p:spPr>
          <a:xfrm>
            <a:off x="94825" y="703450"/>
            <a:ext cx="4514400" cy="3950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50"/>
              <a:buFont typeface="Arial"/>
              <a:buNone/>
            </a:pPr>
            <a:r>
              <a:rPr b="1" lang="en-US" sz="1800">
                <a:solidFill>
                  <a:schemeClr val="accent6"/>
                </a:solidFill>
              </a:rPr>
              <a:t>Internet Mapping Project </a:t>
            </a:r>
            <a:endParaRPr b="1" sz="1800">
              <a:solidFill>
                <a:schemeClr val="accent6"/>
              </a:solidFill>
            </a:endParaRPr>
          </a:p>
          <a:p>
            <a:pPr indent="0" lvl="0" marL="0" marR="0" rtl="0" algn="l">
              <a:lnSpc>
                <a:spcPct val="100000"/>
              </a:lnSpc>
              <a:spcBef>
                <a:spcPts val="0"/>
              </a:spcBef>
              <a:spcAft>
                <a:spcPts val="0"/>
              </a:spcAft>
              <a:buClr>
                <a:srgbClr val="000000"/>
              </a:buClr>
              <a:buSzPts val="650"/>
              <a:buFont typeface="Arial"/>
              <a:buNone/>
            </a:pPr>
            <a:r>
              <a:t/>
            </a:r>
            <a:endParaRPr b="1" sz="1800">
              <a:solidFill>
                <a:schemeClr val="lt1"/>
              </a:solidFill>
            </a:endParaRPr>
          </a:p>
          <a:p>
            <a:pPr indent="0" lvl="0" marL="0" marR="0" rtl="0" algn="l">
              <a:lnSpc>
                <a:spcPct val="100000"/>
              </a:lnSpc>
              <a:spcBef>
                <a:spcPts val="0"/>
              </a:spcBef>
              <a:spcAft>
                <a:spcPts val="0"/>
              </a:spcAft>
              <a:buClr>
                <a:srgbClr val="000000"/>
              </a:buClr>
              <a:buSzPts val="650"/>
              <a:buFont typeface="Arial"/>
              <a:buNone/>
            </a:pPr>
            <a:r>
              <a:rPr b="1" lang="en-US" sz="1800">
                <a:solidFill>
                  <a:schemeClr val="lt1"/>
                </a:solidFill>
              </a:rPr>
              <a:t>Her bir çizgi IP adreslerini temsil eden iki düğüm (node) arasında çizilmiştir. </a:t>
            </a:r>
            <a:endParaRPr b="1" sz="1800">
              <a:solidFill>
                <a:schemeClr val="lt1"/>
              </a:solidFill>
            </a:endParaRPr>
          </a:p>
          <a:p>
            <a:pPr indent="0" lvl="0" marL="0" marR="0" rtl="0" algn="l">
              <a:lnSpc>
                <a:spcPct val="100000"/>
              </a:lnSpc>
              <a:spcBef>
                <a:spcPts val="0"/>
              </a:spcBef>
              <a:spcAft>
                <a:spcPts val="0"/>
              </a:spcAft>
              <a:buClr>
                <a:srgbClr val="000000"/>
              </a:buClr>
              <a:buSzPts val="650"/>
              <a:buFont typeface="Arial"/>
              <a:buNone/>
            </a:pPr>
            <a:r>
              <a:t/>
            </a:r>
            <a:endParaRPr b="1" sz="1800">
              <a:solidFill>
                <a:schemeClr val="lt1"/>
              </a:solidFill>
            </a:endParaRPr>
          </a:p>
          <a:p>
            <a:pPr indent="0" lvl="0" marL="0" marR="0" rtl="0" algn="l">
              <a:lnSpc>
                <a:spcPct val="100000"/>
              </a:lnSpc>
              <a:spcBef>
                <a:spcPts val="0"/>
              </a:spcBef>
              <a:spcAft>
                <a:spcPts val="0"/>
              </a:spcAft>
              <a:buClr>
                <a:srgbClr val="000000"/>
              </a:buClr>
              <a:buSzPts val="650"/>
              <a:buFont typeface="Arial"/>
              <a:buNone/>
            </a:pPr>
            <a:r>
              <a:rPr b="1" lang="en-US" sz="1800">
                <a:solidFill>
                  <a:schemeClr val="lt1"/>
                </a:solidFill>
              </a:rPr>
              <a:t>Çizgilerin uzunluğu IP adresleri arasındaki gecikmeyi temsil eder. </a:t>
            </a:r>
            <a:endParaRPr b="1" sz="1800">
              <a:solidFill>
                <a:schemeClr val="lt1"/>
              </a:solidFill>
            </a:endParaRPr>
          </a:p>
          <a:p>
            <a:pPr indent="0" lvl="0" marL="0" marR="0" rtl="0" algn="l">
              <a:lnSpc>
                <a:spcPct val="100000"/>
              </a:lnSpc>
              <a:spcBef>
                <a:spcPts val="0"/>
              </a:spcBef>
              <a:spcAft>
                <a:spcPts val="0"/>
              </a:spcAft>
              <a:buClr>
                <a:srgbClr val="000000"/>
              </a:buClr>
              <a:buSzPts val="650"/>
              <a:buFont typeface="Arial"/>
              <a:buNone/>
            </a:pPr>
            <a:r>
              <a:t/>
            </a:r>
            <a:endParaRPr b="1" sz="1800">
              <a:solidFill>
                <a:schemeClr val="lt1"/>
              </a:solidFill>
            </a:endParaRPr>
          </a:p>
          <a:p>
            <a:pPr indent="0" lvl="0" marL="0" marR="0" rtl="0" algn="l">
              <a:lnSpc>
                <a:spcPct val="100000"/>
              </a:lnSpc>
              <a:spcBef>
                <a:spcPts val="0"/>
              </a:spcBef>
              <a:spcAft>
                <a:spcPts val="0"/>
              </a:spcAft>
              <a:buClr>
                <a:srgbClr val="000000"/>
              </a:buClr>
              <a:buSzPts val="650"/>
              <a:buFont typeface="Arial"/>
              <a:buNone/>
            </a:pPr>
            <a:r>
              <a:rPr b="1" lang="en-US" sz="1800">
                <a:solidFill>
                  <a:schemeClr val="lt1"/>
                </a:solidFill>
              </a:rPr>
              <a:t>Bu çizim C sınıfı ağların yaklaşık %30'unu temsil eder. Renk kodları, çizgilerin RFC 1918 kodlarını temsil eder.</a:t>
            </a:r>
            <a:endParaRPr sz="1800">
              <a:solidFill>
                <a:schemeClr val="lt1"/>
              </a:solidFill>
            </a:endParaRPr>
          </a:p>
        </p:txBody>
      </p:sp>
      <p:pic>
        <p:nvPicPr>
          <p:cNvPr id="101" name="Google Shape;101;p17"/>
          <p:cNvPicPr preferRelativeResize="0"/>
          <p:nvPr/>
        </p:nvPicPr>
        <p:blipFill>
          <a:blip r:embed="rId6">
            <a:alphaModFix/>
          </a:blip>
          <a:stretch>
            <a:fillRect/>
          </a:stretch>
        </p:blipFill>
        <p:spPr>
          <a:xfrm>
            <a:off x="4431675" y="4135100"/>
            <a:ext cx="926075" cy="44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 name="Shape 105"/>
        <p:cNvGrpSpPr/>
        <p:nvPr/>
      </p:nvGrpSpPr>
      <p:grpSpPr>
        <a:xfrm>
          <a:off x="0" y="0"/>
          <a:ext cx="0" cy="0"/>
          <a:chOff x="0" y="0"/>
          <a:chExt cx="0" cy="0"/>
        </a:xfrm>
      </p:grpSpPr>
      <p:sp>
        <p:nvSpPr>
          <p:cNvPr id="106" name="Google Shape;106;p18"/>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İnternetin </a:t>
            </a:r>
            <a:r>
              <a:rPr lang="en-US" sz="2200">
                <a:solidFill>
                  <a:srgbClr val="FFFFFF"/>
                </a:solidFill>
              </a:rPr>
              <a:t>i</a:t>
            </a:r>
            <a:r>
              <a:rPr lang="en-US" sz="2200">
                <a:solidFill>
                  <a:srgbClr val="FFFFFF"/>
                </a:solidFill>
              </a:rPr>
              <a:t>lk </a:t>
            </a:r>
            <a:r>
              <a:rPr lang="en-US" sz="2200">
                <a:solidFill>
                  <a:srgbClr val="FFFFFF"/>
                </a:solidFill>
              </a:rPr>
              <a:t>y</a:t>
            </a:r>
            <a:r>
              <a:rPr lang="en-US" sz="2200">
                <a:solidFill>
                  <a:srgbClr val="FFFFFF"/>
                </a:solidFill>
              </a:rPr>
              <a:t>apısı: 2010</a:t>
            </a:r>
            <a:endParaRPr sz="2200">
              <a:solidFill>
                <a:srgbClr val="FFFFFF"/>
              </a:solidFill>
            </a:endParaRPr>
          </a:p>
        </p:txBody>
      </p:sp>
      <p:pic>
        <p:nvPicPr>
          <p:cNvPr descr="home-page-pic" id="107" name="Google Shape;107;p18"/>
          <p:cNvPicPr preferRelativeResize="0"/>
          <p:nvPr/>
        </p:nvPicPr>
        <p:blipFill rotWithShape="1">
          <a:blip r:embed="rId3">
            <a:alphaModFix/>
          </a:blip>
          <a:srcRect b="0" l="0" r="0" t="0"/>
          <a:stretch/>
        </p:blipFill>
        <p:spPr>
          <a:xfrm>
            <a:off x="2101900" y="578275"/>
            <a:ext cx="4801000" cy="4281300"/>
          </a:xfrm>
          <a:prstGeom prst="rect">
            <a:avLst/>
          </a:prstGeom>
          <a:noFill/>
          <a:ln>
            <a:noFill/>
          </a:ln>
        </p:spPr>
      </p:pic>
      <p:sp>
        <p:nvSpPr>
          <p:cNvPr id="108" name="Google Shape;108;p18"/>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Barrett Lyon. </a:t>
            </a:r>
            <a:r>
              <a:rPr lang="en-US" sz="800">
                <a:solidFill>
                  <a:schemeClr val="hlink"/>
                </a:solidFill>
              </a:rPr>
              <a:t>The image was created as part of the </a:t>
            </a:r>
            <a:r>
              <a:rPr lang="en-US" sz="800" u="sng">
                <a:solidFill>
                  <a:schemeClr val="hlink"/>
                </a:solidFill>
                <a:hlinkClick r:id="rId4"/>
              </a:rPr>
              <a:t>Opte Project</a:t>
            </a:r>
            <a:endParaRPr sz="800">
              <a:solidFill>
                <a:srgbClr val="FFF2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2" name="Shape 112"/>
        <p:cNvGrpSpPr/>
        <p:nvPr/>
      </p:nvGrpSpPr>
      <p:grpSpPr>
        <a:xfrm>
          <a:off x="0" y="0"/>
          <a:ext cx="0" cy="0"/>
          <a:chOff x="0" y="0"/>
          <a:chExt cx="0" cy="0"/>
        </a:xfrm>
      </p:grpSpPr>
      <p:sp>
        <p:nvSpPr>
          <p:cNvPr id="113" name="Google Shape;113;p1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İnternetin </a:t>
            </a:r>
            <a:r>
              <a:rPr lang="en-US" sz="2200">
                <a:solidFill>
                  <a:srgbClr val="FFFFFF"/>
                </a:solidFill>
              </a:rPr>
              <a:t>i</a:t>
            </a:r>
            <a:r>
              <a:rPr b="1" lang="en-US" sz="2200">
                <a:solidFill>
                  <a:srgbClr val="FFFFFF"/>
                </a:solidFill>
              </a:rPr>
              <a:t>lk </a:t>
            </a:r>
            <a:r>
              <a:rPr lang="en-US" sz="2200">
                <a:solidFill>
                  <a:srgbClr val="FFFFFF"/>
                </a:solidFill>
              </a:rPr>
              <a:t>y</a:t>
            </a:r>
            <a:r>
              <a:rPr b="1" lang="en-US" sz="2200">
                <a:solidFill>
                  <a:srgbClr val="FFFFFF"/>
                </a:solidFill>
              </a:rPr>
              <a:t>apısı</a:t>
            </a:r>
            <a:r>
              <a:rPr lang="en-US" sz="2200">
                <a:solidFill>
                  <a:srgbClr val="FFFFFF"/>
                </a:solidFill>
              </a:rPr>
              <a:t> </a:t>
            </a:r>
            <a:r>
              <a:rPr b="1" lang="en-US" sz="2200">
                <a:solidFill>
                  <a:srgbClr val="FFFFFF"/>
                </a:solidFill>
              </a:rPr>
              <a:t>ve IPv6 ayak sesleri: </a:t>
            </a:r>
            <a:r>
              <a:rPr lang="en-US" sz="2200">
                <a:solidFill>
                  <a:srgbClr val="FFFFFF"/>
                </a:solidFill>
              </a:rPr>
              <a:t>2015</a:t>
            </a:r>
            <a:endParaRPr b="1" sz="2200">
              <a:solidFill>
                <a:srgbClr val="FFFFFF"/>
              </a:solidFill>
            </a:endParaRPr>
          </a:p>
        </p:txBody>
      </p:sp>
      <p:pic>
        <p:nvPicPr>
          <p:cNvPr descr="The Internet July 11 2015" id="114" name="Google Shape;114;p19"/>
          <p:cNvPicPr preferRelativeResize="0"/>
          <p:nvPr/>
        </p:nvPicPr>
        <p:blipFill rotWithShape="1">
          <a:blip r:embed="rId3">
            <a:alphaModFix/>
          </a:blip>
          <a:srcRect b="0" l="0" r="0" t="0"/>
          <a:stretch/>
        </p:blipFill>
        <p:spPr>
          <a:xfrm>
            <a:off x="2428550" y="876400"/>
            <a:ext cx="4685275" cy="3209026"/>
          </a:xfrm>
          <a:prstGeom prst="rect">
            <a:avLst/>
          </a:prstGeom>
          <a:noFill/>
          <a:ln>
            <a:noFill/>
          </a:ln>
        </p:spPr>
      </p:pic>
      <p:sp>
        <p:nvSpPr>
          <p:cNvPr id="115" name="Google Shape;115;p19"/>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800">
                <a:solidFill>
                  <a:schemeClr val="hlink"/>
                </a:solidFill>
              </a:rPr>
              <a:t>Image by Barrett Lyon. The image was created as part of the </a:t>
            </a:r>
            <a:r>
              <a:rPr lang="en-US" sz="800" u="sng">
                <a:solidFill>
                  <a:schemeClr val="hlink"/>
                </a:solidFill>
                <a:hlinkClick r:id="rId4"/>
              </a:rPr>
              <a:t>Opte Project</a:t>
            </a:r>
            <a:endParaRPr sz="800">
              <a:solidFill>
                <a:srgbClr val="FFF2CC"/>
              </a:solidFill>
            </a:endParaRPr>
          </a:p>
        </p:txBody>
      </p:sp>
      <p:pic>
        <p:nvPicPr>
          <p:cNvPr descr="When observing the two visual representations, you're not only watching abstract art. What unfolds are two different evolutions of the Internet. To the left, you see the well-entrenched and vastly utilized IPv4. It's what the majority of the world relies on today. On the right is the slow expansion of IPv6, a newer protocol that represents the future of the Internet.&#10;&#10;As the Internet continues to grow and devices proliferate, IPv4’s limitations have become increasingly evident. IPv6, with its near-limitless address capacity, offers a solution to these constraints, ensuring the Internet remains scalable and inclusive for future generations.&#10;&#10;We felt it was exciting to visually juxtapose these two protocols to give the viewer an idea of the scale and growth of the two networks. &#10;&#10;You can download any frame as a high resolution image. &#10;&#10;IPv6 images without labels:&#10;http://videobot.mia1.opte.org/production13-v6-video/10000x8000_dark_withoutscale_withoutlabels/&#10;&#10;IPv6 images with labels:&#10;http://videobot.mia1.opte.org/production13-v6-video/10000x8000_dark_withoutscale_withlabels/&#10;&#10;We express profound gratitude to the University of Oregon RouteViews Archive Project for supplying pivotal data. Their dedication, bolstered by the support of the National Science Foundation and the Network Startup Resource Center (NSRC), has been instrumental in advancing the work of many learners, researchers, and innovators. For more insights, visit:&#10;https://www.routeviews.org&#10;https://nsrc.org&#10;https://www.nsf.gov&#10;&#10;Programming and Art Direction: Barrett Lyon&#10;https://www.instagram.com/Barrett.Lyon&#10;&#10;Music by: Klur, Entangled &#10;https://www.youtube.com/watch?v=GvK_CNJogwY&#10;&#10;To learn more: The Opte Project &#10;www.opte.org" id="116" name="Google Shape;116;p19" title="The Internet: IPv4 vs IPv6 (full)">
            <a:hlinkClick r:id="rId5"/>
          </p:cNvPr>
          <p:cNvPicPr preferRelativeResize="0"/>
          <p:nvPr/>
        </p:nvPicPr>
        <p:blipFill>
          <a:blip r:embed="rId6">
            <a:alphaModFix/>
          </a:blip>
          <a:stretch>
            <a:fillRect/>
          </a:stretch>
        </p:blipFill>
        <p:spPr>
          <a:xfrm>
            <a:off x="793093" y="514050"/>
            <a:ext cx="7674707" cy="431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p2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İnternetin </a:t>
            </a:r>
            <a:r>
              <a:rPr lang="en-US" sz="2200">
                <a:solidFill>
                  <a:srgbClr val="FFFFFF"/>
                </a:solidFill>
              </a:rPr>
              <a:t>i</a:t>
            </a:r>
            <a:r>
              <a:rPr b="1" lang="en-US" sz="2200">
                <a:solidFill>
                  <a:srgbClr val="FFFFFF"/>
                </a:solidFill>
              </a:rPr>
              <a:t>lk </a:t>
            </a:r>
            <a:r>
              <a:rPr lang="en-US" sz="2200">
                <a:solidFill>
                  <a:srgbClr val="FFFFFF"/>
                </a:solidFill>
              </a:rPr>
              <a:t>p</a:t>
            </a:r>
            <a:r>
              <a:rPr b="1" lang="en-US" sz="2200">
                <a:solidFill>
                  <a:srgbClr val="FFFFFF"/>
                </a:solidFill>
              </a:rPr>
              <a:t>apısı</a:t>
            </a:r>
            <a:r>
              <a:rPr lang="en-US" sz="2200">
                <a:solidFill>
                  <a:srgbClr val="FFFFFF"/>
                </a:solidFill>
              </a:rPr>
              <a:t>: Uzayda internet olabilir mi?</a:t>
            </a:r>
            <a:endParaRPr b="1" sz="2200">
              <a:solidFill>
                <a:srgbClr val="FFFFFF"/>
              </a:solidFill>
            </a:endParaRPr>
          </a:p>
        </p:txBody>
      </p:sp>
      <p:pic>
        <p:nvPicPr>
          <p:cNvPr descr="http://28oa9i1t08037ue3m1l0i861.wpengine.netdna-cdn.com/wp-content/uploads/2015/07/2599e0ad79e09729f1ef751b422dccfb.gif" id="122" name="Google Shape;122;p20"/>
          <p:cNvPicPr preferRelativeResize="0"/>
          <p:nvPr/>
        </p:nvPicPr>
        <p:blipFill rotWithShape="1">
          <a:blip r:embed="rId3">
            <a:alphaModFix/>
          </a:blip>
          <a:srcRect b="0" l="0" r="0" t="0"/>
          <a:stretch/>
        </p:blipFill>
        <p:spPr>
          <a:xfrm>
            <a:off x="878713" y="667100"/>
            <a:ext cx="7386575" cy="4103650"/>
          </a:xfrm>
          <a:prstGeom prst="rect">
            <a:avLst/>
          </a:prstGeom>
          <a:noFill/>
          <a:ln>
            <a:noFill/>
          </a:ln>
        </p:spPr>
      </p:pic>
      <p:sp>
        <p:nvSpPr>
          <p:cNvPr id="123" name="Google Shape;123;p20"/>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r>
              <a:rPr lang="en-US" sz="800">
                <a:solidFill>
                  <a:srgbClr val="FFF2CC"/>
                </a:solidFill>
              </a:rPr>
              <a:t>European</a:t>
            </a:r>
            <a:r>
              <a:rPr lang="en-US" sz="800">
                <a:solidFill>
                  <a:srgbClr val="FFF2CC"/>
                </a:solidFill>
              </a:rPr>
              <a:t> Space Agency (ESA)</a:t>
            </a:r>
            <a:endParaRPr sz="800">
              <a:solidFill>
                <a:srgbClr val="FFF2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 name="Shape 127"/>
        <p:cNvGrpSpPr/>
        <p:nvPr/>
      </p:nvGrpSpPr>
      <p:grpSpPr>
        <a:xfrm>
          <a:off x="0" y="0"/>
          <a:ext cx="0" cy="0"/>
          <a:chOff x="0" y="0"/>
          <a:chExt cx="0" cy="0"/>
        </a:xfrm>
      </p:grpSpPr>
      <p:sp>
        <p:nvSpPr>
          <p:cNvPr id="128" name="Google Shape;128;p21"/>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İnternetin </a:t>
            </a:r>
            <a:r>
              <a:rPr lang="en-US" sz="2200">
                <a:solidFill>
                  <a:srgbClr val="FFFFFF"/>
                </a:solidFill>
              </a:rPr>
              <a:t>i</a:t>
            </a:r>
            <a:r>
              <a:rPr b="1" lang="en-US" sz="2200">
                <a:solidFill>
                  <a:srgbClr val="FFFFFF"/>
                </a:solidFill>
              </a:rPr>
              <a:t>lk </a:t>
            </a:r>
            <a:r>
              <a:rPr lang="en-US" sz="2200">
                <a:solidFill>
                  <a:srgbClr val="FFFFFF"/>
                </a:solidFill>
              </a:rPr>
              <a:t>y</a:t>
            </a:r>
            <a:r>
              <a:rPr b="1" lang="en-US" sz="2200">
                <a:solidFill>
                  <a:srgbClr val="FFFFFF"/>
                </a:solidFill>
              </a:rPr>
              <a:t>apısı</a:t>
            </a:r>
            <a:r>
              <a:rPr lang="en-US" sz="2200">
                <a:solidFill>
                  <a:srgbClr val="FFFFFF"/>
                </a:solidFill>
              </a:rPr>
              <a:t>: </a:t>
            </a:r>
            <a:r>
              <a:rPr b="1" lang="en-US" sz="2200">
                <a:solidFill>
                  <a:srgbClr val="FFFFFF"/>
                </a:solidFill>
              </a:rPr>
              <a:t>Bugün</a:t>
            </a:r>
            <a:endParaRPr b="1" sz="2200">
              <a:solidFill>
                <a:srgbClr val="FFFFFF"/>
              </a:solidFill>
            </a:endParaRPr>
          </a:p>
        </p:txBody>
      </p:sp>
      <p:sp>
        <p:nvSpPr>
          <p:cNvPr id="129" name="Google Shape;129;p21"/>
          <p:cNvSpPr txBox="1"/>
          <p:nvPr/>
        </p:nvSpPr>
        <p:spPr>
          <a:xfrm>
            <a:off x="94825" y="662125"/>
            <a:ext cx="4366200" cy="38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50"/>
              <a:buFont typeface="Arial"/>
              <a:buNone/>
            </a:pPr>
            <a:r>
              <a:rPr b="1" lang="en-US" sz="2600">
                <a:solidFill>
                  <a:schemeClr val="lt1"/>
                </a:solidFill>
              </a:rPr>
              <a:t>Starlink Project</a:t>
            </a:r>
            <a:endParaRPr>
              <a:solidFill>
                <a:schemeClr val="lt1"/>
              </a:solidFill>
            </a:endParaRPr>
          </a:p>
        </p:txBody>
      </p:sp>
      <p:pic>
        <p:nvPicPr>
          <p:cNvPr id="130" name="Google Shape;130;p21"/>
          <p:cNvPicPr preferRelativeResize="0"/>
          <p:nvPr/>
        </p:nvPicPr>
        <p:blipFill>
          <a:blip r:embed="rId3">
            <a:alphaModFix/>
          </a:blip>
          <a:stretch>
            <a:fillRect/>
          </a:stretch>
        </p:blipFill>
        <p:spPr>
          <a:xfrm>
            <a:off x="152275" y="1318725"/>
            <a:ext cx="6157901" cy="3463800"/>
          </a:xfrm>
          <a:prstGeom prst="rect">
            <a:avLst/>
          </a:prstGeom>
          <a:noFill/>
          <a:ln>
            <a:noFill/>
          </a:ln>
        </p:spPr>
      </p:pic>
      <p:pic>
        <p:nvPicPr>
          <p:cNvPr id="131" name="Google Shape;131;p21"/>
          <p:cNvPicPr preferRelativeResize="0"/>
          <p:nvPr/>
        </p:nvPicPr>
        <p:blipFill>
          <a:blip r:embed="rId4">
            <a:alphaModFix/>
          </a:blip>
          <a:stretch>
            <a:fillRect/>
          </a:stretch>
        </p:blipFill>
        <p:spPr>
          <a:xfrm>
            <a:off x="6198800" y="1318725"/>
            <a:ext cx="2830225" cy="1734900"/>
          </a:xfrm>
          <a:prstGeom prst="rect">
            <a:avLst/>
          </a:prstGeom>
          <a:noFill/>
          <a:ln>
            <a:noFill/>
          </a:ln>
        </p:spPr>
      </p:pic>
      <p:pic>
        <p:nvPicPr>
          <p:cNvPr id="132" name="Google Shape;132;p21"/>
          <p:cNvPicPr preferRelativeResize="0"/>
          <p:nvPr/>
        </p:nvPicPr>
        <p:blipFill>
          <a:blip r:embed="rId4">
            <a:alphaModFix/>
          </a:blip>
          <a:stretch>
            <a:fillRect/>
          </a:stretch>
        </p:blipFill>
        <p:spPr>
          <a:xfrm>
            <a:off x="6198800" y="3047625"/>
            <a:ext cx="2830225" cy="1734900"/>
          </a:xfrm>
          <a:prstGeom prst="rect">
            <a:avLst/>
          </a:prstGeom>
          <a:noFill/>
          <a:ln>
            <a:noFill/>
          </a:ln>
        </p:spPr>
      </p:pic>
      <p:sp>
        <p:nvSpPr>
          <p:cNvPr id="133" name="Google Shape;133;p21"/>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r>
              <a:rPr lang="en-US" sz="800" u="sng">
                <a:solidFill>
                  <a:schemeClr val="hlink"/>
                </a:solidFill>
                <a:hlinkClick r:id="rId5"/>
              </a:rPr>
              <a:t>Teslarati</a:t>
            </a:r>
            <a:endParaRPr sz="800">
              <a:solidFill>
                <a:srgbClr val="FFF2CC"/>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7" name="Shape 137"/>
        <p:cNvGrpSpPr/>
        <p:nvPr/>
      </p:nvGrpSpPr>
      <p:grpSpPr>
        <a:xfrm>
          <a:off x="0" y="0"/>
          <a:ext cx="0" cy="0"/>
          <a:chOff x="0" y="0"/>
          <a:chExt cx="0" cy="0"/>
        </a:xfrm>
      </p:grpSpPr>
      <p:sp>
        <p:nvSpPr>
          <p:cNvPr id="138" name="Google Shape;138;p22"/>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İnternetin </a:t>
            </a:r>
            <a:r>
              <a:rPr lang="en-US" sz="2200">
                <a:solidFill>
                  <a:srgbClr val="FFFFFF"/>
                </a:solidFill>
              </a:rPr>
              <a:t>i</a:t>
            </a:r>
            <a:r>
              <a:rPr b="1" lang="en-US" sz="2200">
                <a:solidFill>
                  <a:srgbClr val="FFFFFF"/>
                </a:solidFill>
              </a:rPr>
              <a:t>lk </a:t>
            </a:r>
            <a:r>
              <a:rPr lang="en-US" sz="2200">
                <a:solidFill>
                  <a:srgbClr val="FFFFFF"/>
                </a:solidFill>
              </a:rPr>
              <a:t>y</a:t>
            </a:r>
            <a:r>
              <a:rPr b="1" lang="en-US" sz="2200">
                <a:solidFill>
                  <a:srgbClr val="FFFFFF"/>
                </a:solidFill>
              </a:rPr>
              <a:t>apısı</a:t>
            </a:r>
            <a:r>
              <a:rPr lang="en-US" sz="2200">
                <a:solidFill>
                  <a:srgbClr val="FFFFFF"/>
                </a:solidFill>
              </a:rPr>
              <a:t>: </a:t>
            </a:r>
            <a:r>
              <a:rPr b="1" lang="en-US" sz="2200">
                <a:solidFill>
                  <a:srgbClr val="FFFFFF"/>
                </a:solidFill>
              </a:rPr>
              <a:t>Bugün</a:t>
            </a:r>
            <a:r>
              <a:rPr lang="en-US" sz="2200">
                <a:solidFill>
                  <a:srgbClr val="FFFFFF"/>
                </a:solidFill>
              </a:rPr>
              <a:t>ün problemi</a:t>
            </a:r>
            <a:endParaRPr b="1" sz="2200">
              <a:solidFill>
                <a:srgbClr val="FFFFFF"/>
              </a:solidFill>
            </a:endParaRPr>
          </a:p>
        </p:txBody>
      </p:sp>
      <p:pic>
        <p:nvPicPr>
          <p:cNvPr id="139" name="Google Shape;139;p22"/>
          <p:cNvPicPr preferRelativeResize="0"/>
          <p:nvPr/>
        </p:nvPicPr>
        <p:blipFill>
          <a:blip r:embed="rId3">
            <a:alphaModFix/>
          </a:blip>
          <a:stretch>
            <a:fillRect/>
          </a:stretch>
        </p:blipFill>
        <p:spPr>
          <a:xfrm>
            <a:off x="203125" y="666450"/>
            <a:ext cx="8125901" cy="4062951"/>
          </a:xfrm>
          <a:prstGeom prst="rect">
            <a:avLst/>
          </a:prstGeom>
          <a:noFill/>
          <a:ln>
            <a:noFill/>
          </a:ln>
        </p:spPr>
      </p:pic>
      <p:sp>
        <p:nvSpPr>
          <p:cNvPr id="140" name="Google Shape;140;p22"/>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r>
              <a:rPr lang="en-US" sz="800" u="sng">
                <a:solidFill>
                  <a:srgbClr val="FFF2CC"/>
                </a:solidFill>
                <a:hlinkClick r:id="rId4">
                  <a:extLst>
                    <a:ext uri="{A12FA001-AC4F-418D-AE19-62706E023703}">
                      <ahyp:hlinkClr val="tx"/>
                    </a:ext>
                  </a:extLst>
                </a:hlinkClick>
              </a:rPr>
              <a:t>attackpoint</a:t>
            </a:r>
            <a:endParaRPr sz="800">
              <a:solidFill>
                <a:srgbClr val="FFF2C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23"/>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İnternetin </a:t>
            </a:r>
            <a:r>
              <a:rPr lang="en-US" sz="2200">
                <a:solidFill>
                  <a:srgbClr val="FFFFFF"/>
                </a:solidFill>
              </a:rPr>
              <a:t>i</a:t>
            </a:r>
            <a:r>
              <a:rPr b="1" lang="en-US" sz="2200">
                <a:solidFill>
                  <a:srgbClr val="FFFFFF"/>
                </a:solidFill>
              </a:rPr>
              <a:t>lk </a:t>
            </a:r>
            <a:r>
              <a:rPr lang="en-US" sz="2200">
                <a:solidFill>
                  <a:srgbClr val="FFFFFF"/>
                </a:solidFill>
              </a:rPr>
              <a:t>y</a:t>
            </a:r>
            <a:r>
              <a:rPr b="1" lang="en-US" sz="2200">
                <a:solidFill>
                  <a:srgbClr val="FFFFFF"/>
                </a:solidFill>
              </a:rPr>
              <a:t>apısı</a:t>
            </a:r>
            <a:r>
              <a:rPr lang="en-US" sz="2200">
                <a:solidFill>
                  <a:srgbClr val="FFFFFF"/>
                </a:solidFill>
              </a:rPr>
              <a:t>: Yakın geleceğin problemi</a:t>
            </a:r>
            <a:endParaRPr b="1" sz="2200">
              <a:solidFill>
                <a:srgbClr val="FFFFFF"/>
              </a:solidFill>
            </a:endParaRPr>
          </a:p>
        </p:txBody>
      </p:sp>
      <p:sp>
        <p:nvSpPr>
          <p:cNvPr id="146" name="Google Shape;146;p23"/>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ESA, </a:t>
            </a:r>
            <a:r>
              <a:rPr lang="en-US" sz="800" u="sng">
                <a:solidFill>
                  <a:schemeClr val="hlink"/>
                </a:solidFill>
                <a:hlinkClick r:id="rId3"/>
              </a:rPr>
              <a:t>phys.org</a:t>
            </a:r>
            <a:endParaRPr sz="800">
              <a:solidFill>
                <a:srgbClr val="FFF2CC"/>
              </a:solidFill>
            </a:endParaRPr>
          </a:p>
        </p:txBody>
      </p:sp>
      <p:pic>
        <p:nvPicPr>
          <p:cNvPr id="147" name="Google Shape;147;p23"/>
          <p:cNvPicPr preferRelativeResize="0"/>
          <p:nvPr/>
        </p:nvPicPr>
        <p:blipFill>
          <a:blip r:embed="rId4">
            <a:alphaModFix/>
          </a:blip>
          <a:stretch>
            <a:fillRect/>
          </a:stretch>
        </p:blipFill>
        <p:spPr>
          <a:xfrm>
            <a:off x="962575" y="720625"/>
            <a:ext cx="7097800" cy="3996600"/>
          </a:xfrm>
          <a:prstGeom prst="rect">
            <a:avLst/>
          </a:prstGeom>
          <a:noFill/>
          <a:ln>
            <a:noFill/>
          </a:ln>
        </p:spPr>
      </p:pic>
      <p:sp>
        <p:nvSpPr>
          <p:cNvPr id="148" name="Google Shape;148;p23"/>
          <p:cNvSpPr txBox="1"/>
          <p:nvPr/>
        </p:nvSpPr>
        <p:spPr>
          <a:xfrm>
            <a:off x="94825" y="662125"/>
            <a:ext cx="4366200" cy="38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50"/>
              <a:buFont typeface="Arial"/>
              <a:buNone/>
            </a:pPr>
            <a:r>
              <a:rPr b="1" lang="en-US" sz="2600">
                <a:solidFill>
                  <a:schemeClr val="lt1"/>
                </a:solidFill>
              </a:rPr>
              <a:t>Çöpleri kim </a:t>
            </a:r>
            <a:endParaRPr b="1" sz="2600">
              <a:solidFill>
                <a:schemeClr val="lt1"/>
              </a:solidFill>
            </a:endParaRPr>
          </a:p>
          <a:p>
            <a:pPr indent="0" lvl="0" marL="0" marR="0" rtl="0" algn="l">
              <a:lnSpc>
                <a:spcPct val="100000"/>
              </a:lnSpc>
              <a:spcBef>
                <a:spcPts val="0"/>
              </a:spcBef>
              <a:spcAft>
                <a:spcPts val="0"/>
              </a:spcAft>
              <a:buClr>
                <a:srgbClr val="000000"/>
              </a:buClr>
              <a:buSzPts val="650"/>
              <a:buFont typeface="Arial"/>
              <a:buNone/>
            </a:pPr>
            <a:r>
              <a:rPr b="1" lang="en-US" sz="2600">
                <a:solidFill>
                  <a:schemeClr val="lt1"/>
                </a:solidFill>
              </a:rPr>
              <a:t>toplayacak?</a:t>
            </a: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 name="Shape 152"/>
        <p:cNvGrpSpPr/>
        <p:nvPr/>
      </p:nvGrpSpPr>
      <p:grpSpPr>
        <a:xfrm>
          <a:off x="0" y="0"/>
          <a:ext cx="0" cy="0"/>
          <a:chOff x="0" y="0"/>
          <a:chExt cx="0" cy="0"/>
        </a:xfrm>
      </p:grpSpPr>
      <p:sp>
        <p:nvSpPr>
          <p:cNvPr id="153" name="Google Shape;153;p24"/>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Artık elektriğin olduğu her yerde internet var</a:t>
            </a:r>
            <a:endParaRPr sz="2200">
              <a:solidFill>
                <a:srgbClr val="FFFFFF"/>
              </a:solidFill>
            </a:endParaRPr>
          </a:p>
        </p:txBody>
      </p:sp>
      <p:pic>
        <p:nvPicPr>
          <p:cNvPr descr="https://upload.wikimedia.org/wikipedia/commons/1/1a/Carnabotnet_geovideo_lowres.gif" id="154" name="Google Shape;154;p24"/>
          <p:cNvPicPr preferRelativeResize="0"/>
          <p:nvPr/>
        </p:nvPicPr>
        <p:blipFill rotWithShape="1">
          <a:blip r:embed="rId3">
            <a:alphaModFix/>
          </a:blip>
          <a:srcRect b="0" l="0" r="0" t="0"/>
          <a:stretch/>
        </p:blipFill>
        <p:spPr>
          <a:xfrm>
            <a:off x="1383700" y="620349"/>
            <a:ext cx="6376575" cy="3581500"/>
          </a:xfrm>
          <a:prstGeom prst="rect">
            <a:avLst/>
          </a:prstGeom>
          <a:noFill/>
          <a:ln>
            <a:noFill/>
          </a:ln>
        </p:spPr>
      </p:pic>
      <p:sp>
        <p:nvSpPr>
          <p:cNvPr id="155" name="Google Shape;155;p24"/>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endParaRPr sz="800">
              <a:solidFill>
                <a:srgbClr val="FFF2CC"/>
              </a:solidFill>
            </a:endParaRPr>
          </a:p>
        </p:txBody>
      </p:sp>
      <p:sp>
        <p:nvSpPr>
          <p:cNvPr id="156" name="Google Shape;156;p24"/>
          <p:cNvSpPr txBox="1"/>
          <p:nvPr/>
        </p:nvSpPr>
        <p:spPr>
          <a:xfrm>
            <a:off x="85875" y="4295776"/>
            <a:ext cx="9008400" cy="4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u="sng">
                <a:solidFill>
                  <a:schemeClr val="accent6"/>
                </a:solidFill>
                <a:hlinkClick r:id="rId4">
                  <a:extLst>
                    <a:ext uri="{A12FA001-AC4F-418D-AE19-62706E023703}">
                      <ahyp:hlinkClr val="tx"/>
                    </a:ext>
                  </a:extLst>
                </a:hlinkClick>
              </a:rPr>
              <a:t>Aynı zamanda siber atakta var : Kaspersky siber atak haritası</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Dünyada bireysel </a:t>
            </a:r>
            <a:r>
              <a:rPr lang="en-US" sz="2200">
                <a:solidFill>
                  <a:srgbClr val="FFFFFF"/>
                </a:solidFill>
              </a:rPr>
              <a:t>i</a:t>
            </a:r>
            <a:r>
              <a:rPr b="1" lang="en-US" sz="2200">
                <a:solidFill>
                  <a:srgbClr val="FFFFFF"/>
                </a:solidFill>
              </a:rPr>
              <a:t>nternet </a:t>
            </a:r>
            <a:r>
              <a:rPr lang="en-US" sz="2200">
                <a:solidFill>
                  <a:srgbClr val="FFFFFF"/>
                </a:solidFill>
              </a:rPr>
              <a:t>k</a:t>
            </a:r>
            <a:r>
              <a:rPr b="1" lang="en-US" sz="2200">
                <a:solidFill>
                  <a:srgbClr val="FFFFFF"/>
                </a:solidFill>
              </a:rPr>
              <a:t>ullanımı</a:t>
            </a:r>
            <a:endParaRPr b="1" sz="2200">
              <a:solidFill>
                <a:srgbClr val="FFFFFF"/>
              </a:solidFill>
            </a:endParaRPr>
          </a:p>
        </p:txBody>
      </p:sp>
      <p:pic>
        <p:nvPicPr>
          <p:cNvPr id="162" name="Google Shape;162;p25"/>
          <p:cNvPicPr preferRelativeResize="0"/>
          <p:nvPr/>
        </p:nvPicPr>
        <p:blipFill>
          <a:blip r:embed="rId3">
            <a:alphaModFix/>
          </a:blip>
          <a:stretch>
            <a:fillRect/>
          </a:stretch>
        </p:blipFill>
        <p:spPr>
          <a:xfrm>
            <a:off x="152275" y="944750"/>
            <a:ext cx="4213950" cy="3340324"/>
          </a:xfrm>
          <a:prstGeom prst="rect">
            <a:avLst/>
          </a:prstGeom>
          <a:noFill/>
          <a:ln>
            <a:noFill/>
          </a:ln>
        </p:spPr>
      </p:pic>
      <p:pic>
        <p:nvPicPr>
          <p:cNvPr id="163" name="Google Shape;163;p25"/>
          <p:cNvPicPr preferRelativeResize="0"/>
          <p:nvPr/>
        </p:nvPicPr>
        <p:blipFill>
          <a:blip r:embed="rId4">
            <a:alphaModFix/>
          </a:blip>
          <a:stretch>
            <a:fillRect/>
          </a:stretch>
        </p:blipFill>
        <p:spPr>
          <a:xfrm>
            <a:off x="4497400" y="944750"/>
            <a:ext cx="4359219" cy="3340325"/>
          </a:xfrm>
          <a:prstGeom prst="rect">
            <a:avLst/>
          </a:prstGeom>
          <a:noFill/>
          <a:ln>
            <a:noFill/>
          </a:ln>
        </p:spPr>
      </p:pic>
      <p:sp>
        <p:nvSpPr>
          <p:cNvPr id="164" name="Google Shape;164;p25"/>
          <p:cNvSpPr/>
          <p:nvPr/>
        </p:nvSpPr>
        <p:spPr>
          <a:xfrm>
            <a:off x="4519750" y="3195500"/>
            <a:ext cx="4308600" cy="153600"/>
          </a:xfrm>
          <a:prstGeom prst="rect">
            <a:avLst/>
          </a:prstGeom>
          <a:noFill/>
          <a:ln cap="flat" cmpd="sng" w="28575">
            <a:solidFill>
              <a:srgbClr val="D7410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5"/>
          <p:cNvSpPr txBox="1"/>
          <p:nvPr/>
        </p:nvSpPr>
        <p:spPr>
          <a:xfrm>
            <a:off x="0" y="4849300"/>
            <a:ext cx="55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Kaynak</a:t>
            </a:r>
            <a:r>
              <a:rPr lang="en-US" sz="800">
                <a:solidFill>
                  <a:srgbClr val="FFF2CC"/>
                </a:solidFill>
              </a:rPr>
              <a:t>: </a:t>
            </a:r>
            <a:r>
              <a:rPr lang="en-US" sz="800" u="sng">
                <a:solidFill>
                  <a:srgbClr val="FFF2CC"/>
                </a:solidFill>
                <a:hlinkClick r:id="rId5">
                  <a:extLst>
                    <a:ext uri="{A12FA001-AC4F-418D-AE19-62706E023703}">
                      <ahyp:hlinkClr val="tx"/>
                    </a:ext>
                  </a:extLst>
                </a:hlinkClick>
              </a:rPr>
              <a:t>https://www.internetworldstats.com/top20.htm</a:t>
            </a:r>
            <a:endParaRPr sz="800">
              <a:solidFill>
                <a:srgbClr val="FFF2CC"/>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Savaşın 5. boyutu siber savaş</a:t>
            </a:r>
            <a:endParaRPr sz="2200">
              <a:solidFill>
                <a:srgbClr val="FFFFFF"/>
              </a:solidFill>
            </a:endParaRPr>
          </a:p>
        </p:txBody>
      </p:sp>
      <p:pic>
        <p:nvPicPr>
          <p:cNvPr id="171" name="Google Shape;171;p26"/>
          <p:cNvPicPr preferRelativeResize="0"/>
          <p:nvPr/>
        </p:nvPicPr>
        <p:blipFill>
          <a:blip r:embed="rId3">
            <a:alphaModFix/>
          </a:blip>
          <a:stretch>
            <a:fillRect/>
          </a:stretch>
        </p:blipFill>
        <p:spPr>
          <a:xfrm>
            <a:off x="453775" y="755400"/>
            <a:ext cx="5806125" cy="3265049"/>
          </a:xfrm>
          <a:prstGeom prst="rect">
            <a:avLst/>
          </a:prstGeom>
          <a:noFill/>
          <a:ln>
            <a:noFill/>
          </a:ln>
        </p:spPr>
      </p:pic>
      <p:sp>
        <p:nvSpPr>
          <p:cNvPr id="172" name="Google Shape;172;p26"/>
          <p:cNvSpPr txBox="1"/>
          <p:nvPr/>
        </p:nvSpPr>
        <p:spPr>
          <a:xfrm>
            <a:off x="6394350" y="755400"/>
            <a:ext cx="2653500" cy="2347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b="1" lang="en-US" sz="1800"/>
              <a:t>Kara</a:t>
            </a:r>
            <a:endParaRPr b="1" sz="1800"/>
          </a:p>
          <a:p>
            <a:pPr indent="-342900" lvl="0" marL="457200" rtl="0" algn="l">
              <a:lnSpc>
                <a:spcPct val="150000"/>
              </a:lnSpc>
              <a:spcBef>
                <a:spcPts val="0"/>
              </a:spcBef>
              <a:spcAft>
                <a:spcPts val="0"/>
              </a:spcAft>
              <a:buSzPts val="1800"/>
              <a:buAutoNum type="arabicPeriod"/>
            </a:pPr>
            <a:r>
              <a:rPr b="1" lang="en-US" sz="1800"/>
              <a:t>Deniz</a:t>
            </a:r>
            <a:endParaRPr b="1" sz="1800"/>
          </a:p>
          <a:p>
            <a:pPr indent="-342900" lvl="0" marL="457200" rtl="0" algn="l">
              <a:lnSpc>
                <a:spcPct val="150000"/>
              </a:lnSpc>
              <a:spcBef>
                <a:spcPts val="0"/>
              </a:spcBef>
              <a:spcAft>
                <a:spcPts val="0"/>
              </a:spcAft>
              <a:buSzPts val="1800"/>
              <a:buAutoNum type="arabicPeriod"/>
            </a:pPr>
            <a:r>
              <a:rPr b="1" lang="en-US" sz="1800"/>
              <a:t>Hava</a:t>
            </a:r>
            <a:endParaRPr b="1" sz="1800"/>
          </a:p>
          <a:p>
            <a:pPr indent="-342900" lvl="0" marL="457200" rtl="0" algn="l">
              <a:lnSpc>
                <a:spcPct val="150000"/>
              </a:lnSpc>
              <a:spcBef>
                <a:spcPts val="0"/>
              </a:spcBef>
              <a:spcAft>
                <a:spcPts val="0"/>
              </a:spcAft>
              <a:buSzPts val="1800"/>
              <a:buAutoNum type="arabicPeriod"/>
            </a:pPr>
            <a:r>
              <a:rPr b="1" lang="en-US" sz="1800"/>
              <a:t>Uzay</a:t>
            </a:r>
            <a:endParaRPr b="1" sz="1800"/>
          </a:p>
          <a:p>
            <a:pPr indent="-342900" lvl="0" marL="457200" rtl="0" algn="l">
              <a:lnSpc>
                <a:spcPct val="150000"/>
              </a:lnSpc>
              <a:spcBef>
                <a:spcPts val="0"/>
              </a:spcBef>
              <a:spcAft>
                <a:spcPts val="0"/>
              </a:spcAft>
              <a:buSzPts val="1800"/>
              <a:buAutoNum type="arabicPeriod"/>
            </a:pPr>
            <a:r>
              <a:rPr b="1" lang="en-US" sz="1800" u="sng"/>
              <a:t>Siber Uzay</a:t>
            </a:r>
            <a:endParaRPr b="1" sz="1800" u="sng"/>
          </a:p>
        </p:txBody>
      </p:sp>
      <p:sp>
        <p:nvSpPr>
          <p:cNvPr id="173" name="Google Shape;173;p26"/>
          <p:cNvSpPr txBox="1"/>
          <p:nvPr/>
        </p:nvSpPr>
        <p:spPr>
          <a:xfrm>
            <a:off x="333200" y="4110550"/>
            <a:ext cx="8632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t>İletişim halindeki bilgisayar ağlarından oluşan elektronik ortama </a:t>
            </a:r>
            <a:r>
              <a:rPr b="1" lang="en-US" sz="1800"/>
              <a:t>Siber Uzay</a:t>
            </a:r>
            <a:r>
              <a:rPr lang="en-US" sz="1800"/>
              <a:t> denir.</a:t>
            </a:r>
            <a:endParaRPr sz="1800"/>
          </a:p>
        </p:txBody>
      </p:sp>
      <p:pic>
        <p:nvPicPr>
          <p:cNvPr id="174" name="Google Shape;174;p26"/>
          <p:cNvPicPr preferRelativeResize="0"/>
          <p:nvPr/>
        </p:nvPicPr>
        <p:blipFill>
          <a:blip r:embed="rId4">
            <a:alphaModFix/>
          </a:blip>
          <a:stretch>
            <a:fillRect/>
          </a:stretch>
        </p:blipFill>
        <p:spPr>
          <a:xfrm>
            <a:off x="6487900" y="3038525"/>
            <a:ext cx="981925" cy="981925"/>
          </a:xfrm>
          <a:prstGeom prst="rect">
            <a:avLst/>
          </a:prstGeom>
          <a:noFill/>
          <a:ln>
            <a:noFill/>
          </a:ln>
        </p:spPr>
      </p:pic>
      <p:pic>
        <p:nvPicPr>
          <p:cNvPr id="175" name="Google Shape;175;p26"/>
          <p:cNvPicPr preferRelativeResize="0"/>
          <p:nvPr/>
        </p:nvPicPr>
        <p:blipFill>
          <a:blip r:embed="rId5">
            <a:alphaModFix/>
          </a:blip>
          <a:stretch>
            <a:fillRect/>
          </a:stretch>
        </p:blipFill>
        <p:spPr>
          <a:xfrm>
            <a:off x="7519577" y="3102600"/>
            <a:ext cx="1528274" cy="214850"/>
          </a:xfrm>
          <a:prstGeom prst="rect">
            <a:avLst/>
          </a:prstGeom>
          <a:noFill/>
          <a:ln>
            <a:noFill/>
          </a:ln>
        </p:spPr>
      </p:pic>
      <p:sp>
        <p:nvSpPr>
          <p:cNvPr id="176" name="Google Shape;176;p26"/>
          <p:cNvSpPr txBox="1"/>
          <p:nvPr/>
        </p:nvSpPr>
        <p:spPr>
          <a:xfrm>
            <a:off x="0" y="4831050"/>
            <a:ext cx="91440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 </a:t>
            </a:r>
            <a:endParaRPr sz="800">
              <a:solidFill>
                <a:srgbClr val="FFF2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 name="Shape 37"/>
        <p:cNvGrpSpPr/>
        <p:nvPr/>
      </p:nvGrpSpPr>
      <p:grpSpPr>
        <a:xfrm>
          <a:off x="0" y="0"/>
          <a:ext cx="0" cy="0"/>
          <a:chOff x="0" y="0"/>
          <a:chExt cx="0" cy="0"/>
        </a:xfrm>
      </p:grpSpPr>
      <p:sp>
        <p:nvSpPr>
          <p:cNvPr id="38" name="Google Shape;38;p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Dersin Hedefi</a:t>
            </a:r>
            <a:endParaRPr b="1" sz="2200">
              <a:solidFill>
                <a:srgbClr val="FFFFFF"/>
              </a:solidFill>
            </a:endParaRPr>
          </a:p>
        </p:txBody>
      </p:sp>
      <p:sp>
        <p:nvSpPr>
          <p:cNvPr id="39" name="Google Shape;39;p9"/>
          <p:cNvSpPr txBox="1"/>
          <p:nvPr>
            <p:ph idx="1" type="body"/>
          </p:nvPr>
        </p:nvSpPr>
        <p:spPr>
          <a:xfrm>
            <a:off x="311700" y="851325"/>
            <a:ext cx="8660700" cy="3717600"/>
          </a:xfrm>
          <a:prstGeom prst="rect">
            <a:avLst/>
          </a:prstGeom>
          <a:noFill/>
        </p:spPr>
        <p:txBody>
          <a:bodyPr anchorCtr="0" anchor="t" bIns="0" lIns="0" spcFirstLastPara="1" rIns="0" wrap="square" tIns="0">
            <a:noAutofit/>
          </a:bodyPr>
          <a:lstStyle/>
          <a:p>
            <a:pPr indent="-330200" lvl="0" marL="457200" rtl="0" algn="l">
              <a:lnSpc>
                <a:spcPct val="150000"/>
              </a:lnSpc>
              <a:spcBef>
                <a:spcPts val="0"/>
              </a:spcBef>
              <a:spcAft>
                <a:spcPts val="0"/>
              </a:spcAft>
              <a:buClr>
                <a:schemeClr val="dk1"/>
              </a:buClr>
              <a:buSzPts val="1600"/>
              <a:buChar char="❏"/>
            </a:pPr>
            <a:r>
              <a:rPr lang="en-US" sz="1600">
                <a:solidFill>
                  <a:schemeClr val="dk1"/>
                </a:solidFill>
              </a:rPr>
              <a:t>Siber Güvenlik ile ilgili genel kavramların tanımlarını vermek</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Siber güvenlik farkındalığı kazandırmak</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Siber güvenlik takımlarının oluşmasına ön ayak olmak</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Siber güvenlik çalışma alanlarına giriş sağlamak</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İlgili kaynaklara yönlendirme sağlamak</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Baştan sona bir pentest sürecinin adımlarına hakim kılmak</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Kriptoloji ve kriptografi süreçlerine hakim kılmak</a:t>
            </a:r>
            <a:endParaRPr sz="1600">
              <a:solidFill>
                <a:schemeClr val="dk1"/>
              </a:solidFill>
            </a:endParaRPr>
          </a:p>
          <a:p>
            <a:pPr indent="-330200" lvl="0" marL="457200" rtl="0" algn="l">
              <a:lnSpc>
                <a:spcPct val="150000"/>
              </a:lnSpc>
              <a:spcBef>
                <a:spcPts val="0"/>
              </a:spcBef>
              <a:spcAft>
                <a:spcPts val="0"/>
              </a:spcAft>
              <a:buClr>
                <a:schemeClr val="dk1"/>
              </a:buClr>
              <a:buSzPts val="1600"/>
              <a:buChar char="❏"/>
            </a:pPr>
            <a:r>
              <a:rPr lang="en-US" sz="1600">
                <a:solidFill>
                  <a:schemeClr val="dk1"/>
                </a:solidFill>
              </a:rPr>
              <a:t>Temel işletim sistemi çalışma yapısına hakim kılmak</a:t>
            </a:r>
            <a:endParaRPr sz="16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Savaşın 5. boyutu siber savaş</a:t>
            </a:r>
            <a:endParaRPr b="1" sz="2200">
              <a:solidFill>
                <a:srgbClr val="FFFFFF"/>
              </a:solidFill>
            </a:endParaRPr>
          </a:p>
        </p:txBody>
      </p:sp>
      <p:sp>
        <p:nvSpPr>
          <p:cNvPr id="182" name="Google Shape;182;p27"/>
          <p:cNvSpPr txBox="1"/>
          <p:nvPr/>
        </p:nvSpPr>
        <p:spPr>
          <a:xfrm>
            <a:off x="316675" y="810075"/>
            <a:ext cx="8473200" cy="26301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lang="en-US" sz="1800"/>
              <a:t>Bir ülkenin, başka bir ülkenin bilgisayar ve iletişim ağlarına, zarar vermek veya kullanım dışı bırakmak amacıyla illegal yöntemlerle İnternet, ağlar ve kişisel bilgisayarlar üzerinden müdahale etmesine </a:t>
            </a:r>
            <a:r>
              <a:rPr b="1" lang="en-US" sz="1800"/>
              <a:t>siber savaş</a:t>
            </a:r>
            <a:r>
              <a:rPr lang="en-US" sz="1800"/>
              <a:t> deniyor.</a:t>
            </a:r>
            <a:endParaRPr sz="1800"/>
          </a:p>
          <a:p>
            <a:pPr indent="-342900" lvl="0" marL="457200" rtl="0" algn="l">
              <a:lnSpc>
                <a:spcPct val="115000"/>
              </a:lnSpc>
              <a:spcBef>
                <a:spcPts val="1000"/>
              </a:spcBef>
              <a:spcAft>
                <a:spcPts val="0"/>
              </a:spcAft>
              <a:buSzPts val="1800"/>
              <a:buChar char="❏"/>
            </a:pPr>
            <a:r>
              <a:rPr lang="en-US" sz="1800"/>
              <a:t>Pentagon Siber Uzayı,kara, hava, deniz, uzay gibi yeni bir savaş alanı olarak kabul etti. Siber savaş, </a:t>
            </a:r>
            <a:r>
              <a:rPr b="1" lang="en-US" sz="1800"/>
              <a:t>savaşın 5. boyutu</a:t>
            </a:r>
            <a:r>
              <a:rPr lang="en-US" sz="1800"/>
              <a:t> haline geldi.</a:t>
            </a:r>
            <a:endParaRPr sz="1800"/>
          </a:p>
          <a:p>
            <a:pPr indent="-342900" lvl="0" marL="457200" rtl="0" algn="l">
              <a:lnSpc>
                <a:spcPct val="115000"/>
              </a:lnSpc>
              <a:spcBef>
                <a:spcPts val="1000"/>
              </a:spcBef>
              <a:spcAft>
                <a:spcPts val="1000"/>
              </a:spcAft>
              <a:buSzPts val="1800"/>
              <a:buChar char="❏"/>
            </a:pPr>
            <a:r>
              <a:rPr lang="en-US" sz="1800" u="sng">
                <a:solidFill>
                  <a:srgbClr val="4B4B4B"/>
                </a:solidFill>
                <a:hlinkClick r:id="rId3">
                  <a:extLst>
                    <a:ext uri="{A12FA001-AC4F-418D-AE19-62706E023703}">
                      <ahyp:hlinkClr val="tx"/>
                    </a:ext>
                  </a:extLst>
                </a:hlinkClick>
              </a:rPr>
              <a:t>MGK’nın 27.10.2010 tarihli toplantısının</a:t>
            </a:r>
            <a:r>
              <a:rPr lang="en-US" sz="1800">
                <a:solidFill>
                  <a:srgbClr val="4B4B4B"/>
                </a:solidFill>
              </a:rPr>
              <a:t> </a:t>
            </a:r>
            <a:r>
              <a:rPr lang="en-US" sz="1800"/>
              <a:t>ardından Siber Savaş, Devlet Güvenlik Belgesi’nde tehdit olarak kabul edilmiştir.</a:t>
            </a:r>
            <a:endParaRPr/>
          </a:p>
        </p:txBody>
      </p:sp>
      <p:sp>
        <p:nvSpPr>
          <p:cNvPr id="183" name="Google Shape;18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184" name="Google Shape;184;p27"/>
          <p:cNvSpPr txBox="1"/>
          <p:nvPr/>
        </p:nvSpPr>
        <p:spPr>
          <a:xfrm>
            <a:off x="0" y="4831050"/>
            <a:ext cx="91440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 </a:t>
            </a:r>
            <a:endParaRPr sz="800">
              <a:solidFill>
                <a:srgbClr val="FFF2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Siber savaşta zararlı kod kullanımı yaygınlaştı</a:t>
            </a:r>
            <a:endParaRPr sz="2200">
              <a:solidFill>
                <a:srgbClr val="FFFFFF"/>
              </a:solidFill>
            </a:endParaRPr>
          </a:p>
        </p:txBody>
      </p:sp>
      <p:pic>
        <p:nvPicPr>
          <p:cNvPr descr="http://regmedia.co.uk/2014/08/05/us-military_hacking_team.jpg" id="190" name="Google Shape;190;p28"/>
          <p:cNvPicPr preferRelativeResize="0"/>
          <p:nvPr/>
        </p:nvPicPr>
        <p:blipFill rotWithShape="1">
          <a:blip r:embed="rId3">
            <a:alphaModFix/>
          </a:blip>
          <a:srcRect b="0" l="0" r="0" t="0"/>
          <a:stretch/>
        </p:blipFill>
        <p:spPr>
          <a:xfrm>
            <a:off x="3536387" y="807450"/>
            <a:ext cx="2675150" cy="1682875"/>
          </a:xfrm>
          <a:prstGeom prst="rect">
            <a:avLst/>
          </a:prstGeom>
          <a:noFill/>
          <a:ln>
            <a:noFill/>
          </a:ln>
        </p:spPr>
      </p:pic>
      <p:pic>
        <p:nvPicPr>
          <p:cNvPr descr="http://www.extremetech.com/wp-content/uploads/2015/03/Stuxnet.jpg" id="191" name="Google Shape;191;p28"/>
          <p:cNvPicPr preferRelativeResize="0"/>
          <p:nvPr/>
        </p:nvPicPr>
        <p:blipFill rotWithShape="1">
          <a:blip r:embed="rId4">
            <a:alphaModFix/>
          </a:blip>
          <a:srcRect b="0" l="0" r="0" t="0"/>
          <a:stretch/>
        </p:blipFill>
        <p:spPr>
          <a:xfrm>
            <a:off x="313663" y="2681601"/>
            <a:ext cx="2993851" cy="1948733"/>
          </a:xfrm>
          <a:prstGeom prst="rect">
            <a:avLst/>
          </a:prstGeom>
          <a:noFill/>
          <a:ln>
            <a:noFill/>
          </a:ln>
        </p:spPr>
      </p:pic>
      <p:pic>
        <p:nvPicPr>
          <p:cNvPr descr="http://4.bp.blogspot.com/-yl7UTegEjA8/UazM_wI3b0I/AAAAAAAAV8c/CRrpKTyWmU4/s640/China+military+to+conduct+training+on+digital+warfare.jpg" id="192" name="Google Shape;192;p28"/>
          <p:cNvPicPr preferRelativeResize="0"/>
          <p:nvPr/>
        </p:nvPicPr>
        <p:blipFill rotWithShape="1">
          <a:blip r:embed="rId5">
            <a:alphaModFix/>
          </a:blip>
          <a:srcRect b="0" l="0" r="0" t="0"/>
          <a:stretch/>
        </p:blipFill>
        <p:spPr>
          <a:xfrm>
            <a:off x="6410987" y="797800"/>
            <a:ext cx="2419350" cy="1702175"/>
          </a:xfrm>
          <a:prstGeom prst="rect">
            <a:avLst/>
          </a:prstGeom>
          <a:noFill/>
          <a:ln>
            <a:noFill/>
          </a:ln>
        </p:spPr>
      </p:pic>
      <p:pic>
        <p:nvPicPr>
          <p:cNvPr descr="http://d.ibtimes.co.uk/en/full/296452/stuxnet-duqu-flame-gauss.png" id="193" name="Google Shape;193;p28"/>
          <p:cNvPicPr preferRelativeResize="0"/>
          <p:nvPr/>
        </p:nvPicPr>
        <p:blipFill rotWithShape="1">
          <a:blip r:embed="rId6">
            <a:alphaModFix/>
          </a:blip>
          <a:srcRect b="0" l="0" r="0" t="0"/>
          <a:stretch/>
        </p:blipFill>
        <p:spPr>
          <a:xfrm>
            <a:off x="313663" y="797800"/>
            <a:ext cx="2993861" cy="1702175"/>
          </a:xfrm>
          <a:prstGeom prst="rect">
            <a:avLst/>
          </a:prstGeom>
          <a:noFill/>
          <a:ln>
            <a:noFill/>
          </a:ln>
        </p:spPr>
      </p:pic>
      <p:sp>
        <p:nvSpPr>
          <p:cNvPr id="194" name="Google Shape;194;p28"/>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endParaRPr sz="800">
              <a:solidFill>
                <a:srgbClr val="FFF2CC"/>
              </a:solidFill>
            </a:endParaRPr>
          </a:p>
        </p:txBody>
      </p:sp>
      <p:pic>
        <p:nvPicPr>
          <p:cNvPr id="195" name="Google Shape;195;p28"/>
          <p:cNvPicPr preferRelativeResize="0"/>
          <p:nvPr/>
        </p:nvPicPr>
        <p:blipFill rotWithShape="1">
          <a:blip r:embed="rId7">
            <a:alphaModFix/>
          </a:blip>
          <a:srcRect b="3093" l="11605" r="11072" t="2593"/>
          <a:stretch/>
        </p:blipFill>
        <p:spPr>
          <a:xfrm>
            <a:off x="3562663" y="2720025"/>
            <a:ext cx="2675150" cy="1862225"/>
          </a:xfrm>
          <a:prstGeom prst="rect">
            <a:avLst/>
          </a:prstGeom>
          <a:noFill/>
          <a:ln>
            <a:noFill/>
          </a:ln>
        </p:spPr>
      </p:pic>
      <p:pic>
        <p:nvPicPr>
          <p:cNvPr id="196" name="Google Shape;196;p28"/>
          <p:cNvPicPr preferRelativeResize="0"/>
          <p:nvPr/>
        </p:nvPicPr>
        <p:blipFill>
          <a:blip r:embed="rId8">
            <a:alphaModFix/>
          </a:blip>
          <a:stretch>
            <a:fillRect/>
          </a:stretch>
        </p:blipFill>
        <p:spPr>
          <a:xfrm>
            <a:off x="6411000" y="2713000"/>
            <a:ext cx="2419350" cy="1885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0" name="Shape 200"/>
        <p:cNvGrpSpPr/>
        <p:nvPr/>
      </p:nvGrpSpPr>
      <p:grpSpPr>
        <a:xfrm>
          <a:off x="0" y="0"/>
          <a:ext cx="0" cy="0"/>
          <a:chOff x="0" y="0"/>
          <a:chExt cx="0" cy="0"/>
        </a:xfrm>
      </p:grpSpPr>
      <p:sp>
        <p:nvSpPr>
          <p:cNvPr id="201" name="Google Shape;201;p2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chemeClr val="lt1"/>
                </a:solidFill>
              </a:rPr>
              <a:t>Savunma </a:t>
            </a:r>
            <a:r>
              <a:rPr lang="en-US" sz="2200">
                <a:solidFill>
                  <a:schemeClr val="lt1"/>
                </a:solidFill>
              </a:rPr>
              <a:t>t</a:t>
            </a:r>
            <a:r>
              <a:rPr b="1" lang="en-US" sz="2200">
                <a:solidFill>
                  <a:schemeClr val="lt1"/>
                </a:solidFill>
              </a:rPr>
              <a:t>eknolojilerin </a:t>
            </a:r>
            <a:r>
              <a:rPr lang="en-US" sz="2200">
                <a:solidFill>
                  <a:schemeClr val="lt1"/>
                </a:solidFill>
              </a:rPr>
              <a:t>m</a:t>
            </a:r>
            <a:r>
              <a:rPr b="1" lang="en-US" sz="2200">
                <a:solidFill>
                  <a:schemeClr val="lt1"/>
                </a:solidFill>
              </a:rPr>
              <a:t>aliyeti ve ülkelerin yatırımları</a:t>
            </a:r>
            <a:endParaRPr b="1" sz="2200">
              <a:solidFill>
                <a:schemeClr val="lt1"/>
              </a:solidFill>
            </a:endParaRPr>
          </a:p>
        </p:txBody>
      </p:sp>
      <p:pic>
        <p:nvPicPr>
          <p:cNvPr id="202" name="Google Shape;202;p29"/>
          <p:cNvPicPr preferRelativeResize="0"/>
          <p:nvPr/>
        </p:nvPicPr>
        <p:blipFill rotWithShape="1">
          <a:blip r:embed="rId3">
            <a:alphaModFix/>
          </a:blip>
          <a:srcRect b="0" l="2075" r="0" t="0"/>
          <a:stretch/>
        </p:blipFill>
        <p:spPr>
          <a:xfrm>
            <a:off x="99276" y="1252625"/>
            <a:ext cx="4260123" cy="3222900"/>
          </a:xfrm>
          <a:prstGeom prst="rect">
            <a:avLst/>
          </a:prstGeom>
          <a:noFill/>
          <a:ln>
            <a:noFill/>
          </a:ln>
        </p:spPr>
      </p:pic>
      <p:pic>
        <p:nvPicPr>
          <p:cNvPr id="203" name="Google Shape;203;p29"/>
          <p:cNvPicPr preferRelativeResize="0"/>
          <p:nvPr/>
        </p:nvPicPr>
        <p:blipFill rotWithShape="1">
          <a:blip r:embed="rId4">
            <a:alphaModFix/>
          </a:blip>
          <a:srcRect b="0" l="0" r="13941" t="9665"/>
          <a:stretch/>
        </p:blipFill>
        <p:spPr>
          <a:xfrm>
            <a:off x="4473900" y="1252625"/>
            <a:ext cx="4591650" cy="3222901"/>
          </a:xfrm>
          <a:prstGeom prst="rect">
            <a:avLst/>
          </a:prstGeom>
          <a:noFill/>
          <a:ln>
            <a:noFill/>
          </a:ln>
        </p:spPr>
      </p:pic>
      <p:sp>
        <p:nvSpPr>
          <p:cNvPr id="204" name="Google Shape;204;p29"/>
          <p:cNvSpPr txBox="1"/>
          <p:nvPr/>
        </p:nvSpPr>
        <p:spPr>
          <a:xfrm>
            <a:off x="0" y="4831050"/>
            <a:ext cx="91440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 </a:t>
            </a:r>
            <a:endParaRPr sz="800">
              <a:solidFill>
                <a:srgbClr val="FFF2CC"/>
              </a:solidFill>
            </a:endParaRPr>
          </a:p>
        </p:txBody>
      </p:sp>
      <p:sp>
        <p:nvSpPr>
          <p:cNvPr id="205" name="Google Shape;205;p29"/>
          <p:cNvSpPr txBox="1"/>
          <p:nvPr/>
        </p:nvSpPr>
        <p:spPr>
          <a:xfrm>
            <a:off x="4474025" y="748375"/>
            <a:ext cx="4591800" cy="410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Ülkelerden siber yatırım örnekleri</a:t>
            </a:r>
            <a:endParaRPr b="1" sz="1800">
              <a:solidFill>
                <a:srgbClr val="FFFFFF"/>
              </a:solidFill>
            </a:endParaRPr>
          </a:p>
        </p:txBody>
      </p:sp>
      <p:sp>
        <p:nvSpPr>
          <p:cNvPr id="206" name="Google Shape;206;p29"/>
          <p:cNvSpPr txBox="1"/>
          <p:nvPr/>
        </p:nvSpPr>
        <p:spPr>
          <a:xfrm>
            <a:off x="99275" y="748375"/>
            <a:ext cx="4260000" cy="410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Siber silah vs Fiziksel silah</a:t>
            </a:r>
            <a:endParaRPr b="1" sz="18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0" name="Shape 210"/>
        <p:cNvGrpSpPr/>
        <p:nvPr/>
      </p:nvGrpSpPr>
      <p:grpSpPr>
        <a:xfrm>
          <a:off x="0" y="0"/>
          <a:ext cx="0" cy="0"/>
          <a:chOff x="0" y="0"/>
          <a:chExt cx="0" cy="0"/>
        </a:xfrm>
      </p:grpSpPr>
      <p:sp>
        <p:nvSpPr>
          <p:cNvPr id="211" name="Google Shape;211;p3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chemeClr val="lt1"/>
                </a:solidFill>
              </a:rPr>
              <a:t>Asimetrik tehdit olarak siber saldırı</a:t>
            </a:r>
            <a:endParaRPr b="1" sz="2200">
              <a:solidFill>
                <a:schemeClr val="lt1"/>
              </a:solidFill>
            </a:endParaRPr>
          </a:p>
        </p:txBody>
      </p:sp>
      <p:sp>
        <p:nvSpPr>
          <p:cNvPr id="212" name="Google Shape;212;p30"/>
          <p:cNvSpPr txBox="1"/>
          <p:nvPr/>
        </p:nvSpPr>
        <p:spPr>
          <a:xfrm>
            <a:off x="0" y="4831050"/>
            <a:ext cx="9144000" cy="31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 </a:t>
            </a:r>
            <a:endParaRPr sz="800">
              <a:solidFill>
                <a:srgbClr val="FFF2CC"/>
              </a:solidFill>
            </a:endParaRPr>
          </a:p>
        </p:txBody>
      </p:sp>
      <p:sp>
        <p:nvSpPr>
          <p:cNvPr id="213" name="Google Shape;213;p30"/>
          <p:cNvSpPr txBox="1"/>
          <p:nvPr/>
        </p:nvSpPr>
        <p:spPr>
          <a:xfrm>
            <a:off x="4675800" y="748375"/>
            <a:ext cx="4277700" cy="4104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Siber silah tesisi</a:t>
            </a:r>
            <a:endParaRPr b="1" sz="1800">
              <a:solidFill>
                <a:srgbClr val="FFFFFF"/>
              </a:solidFill>
            </a:endParaRPr>
          </a:p>
        </p:txBody>
      </p:sp>
      <p:sp>
        <p:nvSpPr>
          <p:cNvPr id="214" name="Google Shape;214;p30"/>
          <p:cNvSpPr txBox="1"/>
          <p:nvPr/>
        </p:nvSpPr>
        <p:spPr>
          <a:xfrm>
            <a:off x="219525" y="748375"/>
            <a:ext cx="4218000" cy="4104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Nükleer</a:t>
            </a:r>
            <a:r>
              <a:rPr b="1" lang="en-US" sz="1800">
                <a:solidFill>
                  <a:srgbClr val="FFFFFF"/>
                </a:solidFill>
              </a:rPr>
              <a:t> silah tesisi</a:t>
            </a:r>
            <a:endParaRPr b="1" sz="1800">
              <a:solidFill>
                <a:srgbClr val="FFFFFF"/>
              </a:solidFill>
            </a:endParaRPr>
          </a:p>
        </p:txBody>
      </p:sp>
      <p:pic>
        <p:nvPicPr>
          <p:cNvPr id="215" name="Google Shape;215;p30"/>
          <p:cNvPicPr preferRelativeResize="0"/>
          <p:nvPr/>
        </p:nvPicPr>
        <p:blipFill rotWithShape="1">
          <a:blip r:embed="rId3">
            <a:alphaModFix/>
          </a:blip>
          <a:srcRect b="23572" l="53821" r="0" t="13632"/>
          <a:stretch/>
        </p:blipFill>
        <p:spPr>
          <a:xfrm>
            <a:off x="4675912" y="1256325"/>
            <a:ext cx="4277826" cy="3010724"/>
          </a:xfrm>
          <a:prstGeom prst="rect">
            <a:avLst/>
          </a:prstGeom>
          <a:noFill/>
          <a:ln>
            <a:noFill/>
          </a:ln>
        </p:spPr>
      </p:pic>
      <p:sp>
        <p:nvSpPr>
          <p:cNvPr id="216" name="Google Shape;216;p30"/>
          <p:cNvSpPr txBox="1"/>
          <p:nvPr/>
        </p:nvSpPr>
        <p:spPr>
          <a:xfrm>
            <a:off x="4675975" y="4343850"/>
            <a:ext cx="4277700" cy="368700"/>
          </a:xfrm>
          <a:prstGeom prst="rect">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Siber silah tesisi nerede?</a:t>
            </a:r>
            <a:endParaRPr b="1" sz="1800">
              <a:solidFill>
                <a:srgbClr val="FFFFFF"/>
              </a:solidFill>
            </a:endParaRPr>
          </a:p>
        </p:txBody>
      </p:sp>
      <p:pic>
        <p:nvPicPr>
          <p:cNvPr id="217" name="Google Shape;217;p30"/>
          <p:cNvPicPr preferRelativeResize="0"/>
          <p:nvPr/>
        </p:nvPicPr>
        <p:blipFill>
          <a:blip r:embed="rId4">
            <a:alphaModFix/>
          </a:blip>
          <a:stretch>
            <a:fillRect/>
          </a:stretch>
        </p:blipFill>
        <p:spPr>
          <a:xfrm>
            <a:off x="219588" y="1256325"/>
            <a:ext cx="4217876" cy="3018676"/>
          </a:xfrm>
          <a:prstGeom prst="rect">
            <a:avLst/>
          </a:prstGeom>
          <a:noFill/>
          <a:ln>
            <a:noFill/>
          </a:ln>
        </p:spPr>
      </p:pic>
      <p:sp>
        <p:nvSpPr>
          <p:cNvPr id="218" name="Google Shape;218;p30"/>
          <p:cNvSpPr txBox="1"/>
          <p:nvPr/>
        </p:nvSpPr>
        <p:spPr>
          <a:xfrm rot="3713161">
            <a:off x="2906281" y="2013996"/>
            <a:ext cx="1072094" cy="430959"/>
          </a:xfrm>
          <a:prstGeom prst="rect">
            <a:avLst/>
          </a:prstGeom>
          <a:solidFill>
            <a:srgbClr val="00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
                <a:solidFill>
                  <a:srgbClr val="FFFFFF"/>
                </a:solidFill>
              </a:rPr>
              <a:t>Yeraltı yakıt zenginleştirme tesisleri</a:t>
            </a:r>
            <a:endParaRPr b="1" sz="600">
              <a:solidFill>
                <a:srgbClr val="FFFFFF"/>
              </a:solidFill>
            </a:endParaRPr>
          </a:p>
        </p:txBody>
      </p:sp>
      <p:sp>
        <p:nvSpPr>
          <p:cNvPr id="219" name="Google Shape;219;p30"/>
          <p:cNvSpPr txBox="1"/>
          <p:nvPr/>
        </p:nvSpPr>
        <p:spPr>
          <a:xfrm rot="1840637">
            <a:off x="285506" y="3648567"/>
            <a:ext cx="740883" cy="461766"/>
          </a:xfrm>
          <a:prstGeom prst="rect">
            <a:avLst/>
          </a:prstGeom>
          <a:solidFill>
            <a:srgbClr val="00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
                <a:solidFill>
                  <a:srgbClr val="FFFFFF"/>
                </a:solidFill>
              </a:rPr>
              <a:t>Z</a:t>
            </a:r>
            <a:r>
              <a:rPr b="1" lang="en-US" sz="600">
                <a:solidFill>
                  <a:srgbClr val="FFFFFF"/>
                </a:solidFill>
              </a:rPr>
              <a:t>enginleştirme testlerinin yapıldığı tesis</a:t>
            </a:r>
            <a:endParaRPr b="1" sz="600">
              <a:solidFill>
                <a:srgbClr val="FFFFFF"/>
              </a:solidFill>
            </a:endParaRPr>
          </a:p>
        </p:txBody>
      </p:sp>
      <p:sp>
        <p:nvSpPr>
          <p:cNvPr id="220" name="Google Shape;220;p30"/>
          <p:cNvSpPr txBox="1"/>
          <p:nvPr/>
        </p:nvSpPr>
        <p:spPr>
          <a:xfrm>
            <a:off x="3657481" y="3700475"/>
            <a:ext cx="670500" cy="461700"/>
          </a:xfrm>
          <a:prstGeom prst="rect">
            <a:avLst/>
          </a:prstGeom>
          <a:solidFill>
            <a:srgbClr val="0099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600">
                <a:solidFill>
                  <a:srgbClr val="FFFFFF"/>
                </a:solidFill>
              </a:rPr>
              <a:t>Yeraltı tesislerinin gizli girişi</a:t>
            </a:r>
            <a:endParaRPr b="1" sz="600">
              <a:solidFill>
                <a:srgbClr val="FFFFFF"/>
              </a:solidFill>
            </a:endParaRPr>
          </a:p>
        </p:txBody>
      </p:sp>
      <p:cxnSp>
        <p:nvCxnSpPr>
          <p:cNvPr id="221" name="Google Shape;221;p30"/>
          <p:cNvCxnSpPr>
            <a:stCxn id="219" idx="0"/>
          </p:cNvCxnSpPr>
          <p:nvPr/>
        </p:nvCxnSpPr>
        <p:spPr>
          <a:xfrm flipH="1" rot="10800000">
            <a:off x="773697" y="2837850"/>
            <a:ext cx="191100" cy="843000"/>
          </a:xfrm>
          <a:prstGeom prst="straightConnector1">
            <a:avLst/>
          </a:prstGeom>
          <a:noFill/>
          <a:ln cap="flat" cmpd="sng" w="28575">
            <a:solidFill>
              <a:srgbClr val="FFFFFF"/>
            </a:solidFill>
            <a:prstDash val="solid"/>
            <a:round/>
            <a:headEnd len="med" w="med" type="none"/>
            <a:tailEnd len="med" w="med" type="triangle"/>
          </a:ln>
        </p:spPr>
      </p:cxnSp>
      <p:cxnSp>
        <p:nvCxnSpPr>
          <p:cNvPr id="222" name="Google Shape;222;p30"/>
          <p:cNvCxnSpPr>
            <a:stCxn id="220" idx="1"/>
          </p:cNvCxnSpPr>
          <p:nvPr/>
        </p:nvCxnSpPr>
        <p:spPr>
          <a:xfrm rot="10800000">
            <a:off x="2554381" y="3273125"/>
            <a:ext cx="1103100" cy="658200"/>
          </a:xfrm>
          <a:prstGeom prst="straightConnector1">
            <a:avLst/>
          </a:prstGeom>
          <a:noFill/>
          <a:ln cap="flat" cmpd="sng" w="28575">
            <a:solidFill>
              <a:srgbClr val="FFFFFF"/>
            </a:solidFill>
            <a:prstDash val="solid"/>
            <a:round/>
            <a:headEnd len="med" w="med" type="none"/>
            <a:tailEnd len="med" w="med" type="triangle"/>
          </a:ln>
        </p:spPr>
      </p:cxnSp>
      <p:sp>
        <p:nvSpPr>
          <p:cNvPr id="223" name="Google Shape;223;p30"/>
          <p:cNvSpPr txBox="1"/>
          <p:nvPr/>
        </p:nvSpPr>
        <p:spPr>
          <a:xfrm>
            <a:off x="219600" y="4384800"/>
            <a:ext cx="4218000" cy="368700"/>
          </a:xfrm>
          <a:prstGeom prst="rect">
            <a:avLst/>
          </a:prstGeom>
          <a:solidFill>
            <a:srgbClr val="00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u="sng">
                <a:solidFill>
                  <a:schemeClr val="hlink"/>
                </a:solidFill>
                <a:hlinkClick r:id="rId5"/>
              </a:rPr>
              <a:t>Natanz nükleer tesisi</a:t>
            </a:r>
            <a:endParaRPr b="1" sz="1800">
              <a:solidFill>
                <a:srgbClr val="FFFFFF"/>
              </a:solidFill>
            </a:endParaRPr>
          </a:p>
        </p:txBody>
      </p:sp>
      <p:pic>
        <p:nvPicPr>
          <p:cNvPr id="224" name="Google Shape;224;p30"/>
          <p:cNvPicPr preferRelativeResize="0"/>
          <p:nvPr/>
        </p:nvPicPr>
        <p:blipFill>
          <a:blip r:embed="rId6">
            <a:alphaModFix/>
          </a:blip>
          <a:stretch>
            <a:fillRect/>
          </a:stretch>
        </p:blipFill>
        <p:spPr>
          <a:xfrm>
            <a:off x="219575" y="1256325"/>
            <a:ext cx="4217999" cy="3497176"/>
          </a:xfrm>
          <a:prstGeom prst="rect">
            <a:avLst/>
          </a:prstGeom>
          <a:noFill/>
          <a:ln>
            <a:noFill/>
          </a:ln>
        </p:spPr>
      </p:pic>
      <p:pic>
        <p:nvPicPr>
          <p:cNvPr id="225" name="Google Shape;225;p30"/>
          <p:cNvPicPr preferRelativeResize="0"/>
          <p:nvPr/>
        </p:nvPicPr>
        <p:blipFill>
          <a:blip r:embed="rId7">
            <a:alphaModFix/>
          </a:blip>
          <a:stretch>
            <a:fillRect/>
          </a:stretch>
        </p:blipFill>
        <p:spPr>
          <a:xfrm>
            <a:off x="4675800" y="1267000"/>
            <a:ext cx="4277852" cy="29685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152275" y="-24750"/>
            <a:ext cx="87456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Devletler siber güvenlik uzmanlarını işe almaya başladı</a:t>
            </a:r>
            <a:endParaRPr b="1" sz="2200">
              <a:solidFill>
                <a:srgbClr val="FFFFFF"/>
              </a:solidFill>
            </a:endParaRPr>
          </a:p>
        </p:txBody>
      </p:sp>
      <p:sp>
        <p:nvSpPr>
          <p:cNvPr id="231" name="Google Shape;231;p31"/>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created by author.  </a:t>
            </a:r>
            <a:endParaRPr sz="800">
              <a:solidFill>
                <a:srgbClr val="FFF2CC"/>
              </a:solidFill>
            </a:endParaRPr>
          </a:p>
        </p:txBody>
      </p:sp>
      <p:pic>
        <p:nvPicPr>
          <p:cNvPr id="232" name="Google Shape;232;p31"/>
          <p:cNvPicPr preferRelativeResize="0"/>
          <p:nvPr/>
        </p:nvPicPr>
        <p:blipFill>
          <a:blip r:embed="rId3">
            <a:alphaModFix/>
          </a:blip>
          <a:stretch>
            <a:fillRect/>
          </a:stretch>
        </p:blipFill>
        <p:spPr>
          <a:xfrm>
            <a:off x="242300" y="665240"/>
            <a:ext cx="7848300" cy="3813009"/>
          </a:xfrm>
          <a:prstGeom prst="rect">
            <a:avLst/>
          </a:prstGeom>
          <a:noFill/>
          <a:ln>
            <a:noFill/>
          </a:ln>
        </p:spPr>
      </p:pic>
      <p:sp>
        <p:nvSpPr>
          <p:cNvPr id="233" name="Google Shape;233;p31"/>
          <p:cNvSpPr txBox="1"/>
          <p:nvPr/>
        </p:nvSpPr>
        <p:spPr>
          <a:xfrm>
            <a:off x="152275" y="4526250"/>
            <a:ext cx="8328600" cy="3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200"/>
              <a:t>İlan linki:</a:t>
            </a:r>
            <a:r>
              <a:rPr b="1" lang="en-US" sz="1200">
                <a:solidFill>
                  <a:schemeClr val="accent1"/>
                </a:solidFill>
              </a:rPr>
              <a:t> </a:t>
            </a:r>
            <a:r>
              <a:rPr b="1" lang="en-US" sz="1200" u="sng">
                <a:solidFill>
                  <a:schemeClr val="accent1"/>
                </a:solidFill>
                <a:hlinkClick r:id="rId4">
                  <a:extLst>
                    <a:ext uri="{A12FA001-AC4F-418D-AE19-62706E023703}">
                      <ahyp:hlinkClr val="tx"/>
                    </a:ext>
                  </a:extLst>
                </a:hlinkClick>
              </a:rPr>
              <a:t>https://www.cia.gov/careers/jobs/cyber-security-officer/</a:t>
            </a:r>
            <a:endParaRPr b="1" sz="1200">
              <a:solidFill>
                <a:schemeClr val="accen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32"/>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D74108"/>
                </a:solidFill>
              </a:rPr>
              <a:t>A</a:t>
            </a:r>
            <a:r>
              <a:rPr lang="en-US" sz="2200">
                <a:solidFill>
                  <a:schemeClr val="lt1"/>
                </a:solidFill>
              </a:rPr>
              <a:t>dvance</a:t>
            </a:r>
            <a:r>
              <a:rPr b="1" lang="en-US" sz="2200">
                <a:solidFill>
                  <a:schemeClr val="lt1"/>
                </a:solidFill>
              </a:rPr>
              <a:t> </a:t>
            </a:r>
            <a:r>
              <a:rPr b="1" lang="en-US" sz="2200">
                <a:solidFill>
                  <a:srgbClr val="D74108"/>
                </a:solidFill>
              </a:rPr>
              <a:t>P</a:t>
            </a:r>
            <a:r>
              <a:rPr lang="en-US" sz="2200">
                <a:solidFill>
                  <a:schemeClr val="lt1"/>
                </a:solidFill>
              </a:rPr>
              <a:t>ersistent</a:t>
            </a:r>
            <a:r>
              <a:rPr b="1" lang="en-US" sz="2200">
                <a:solidFill>
                  <a:schemeClr val="lt1"/>
                </a:solidFill>
              </a:rPr>
              <a:t> </a:t>
            </a:r>
            <a:r>
              <a:rPr b="1" lang="en-US" sz="2200">
                <a:solidFill>
                  <a:srgbClr val="D74108"/>
                </a:solidFill>
              </a:rPr>
              <a:t>T</a:t>
            </a:r>
            <a:r>
              <a:rPr b="1" lang="en-US" sz="2200">
                <a:solidFill>
                  <a:schemeClr val="lt1"/>
                </a:solidFill>
              </a:rPr>
              <a:t>hreads</a:t>
            </a:r>
            <a:endParaRPr b="1" sz="2200">
              <a:solidFill>
                <a:schemeClr val="lt1"/>
              </a:solidFill>
            </a:endParaRPr>
          </a:p>
        </p:txBody>
      </p:sp>
      <p:pic>
        <p:nvPicPr>
          <p:cNvPr id="239" name="Google Shape;239;p32"/>
          <p:cNvPicPr preferRelativeResize="0"/>
          <p:nvPr/>
        </p:nvPicPr>
        <p:blipFill>
          <a:blip r:embed="rId3">
            <a:alphaModFix/>
          </a:blip>
          <a:stretch>
            <a:fillRect/>
          </a:stretch>
        </p:blipFill>
        <p:spPr>
          <a:xfrm>
            <a:off x="152275" y="1283375"/>
            <a:ext cx="4370701" cy="2734526"/>
          </a:xfrm>
          <a:prstGeom prst="rect">
            <a:avLst/>
          </a:prstGeom>
          <a:noFill/>
          <a:ln>
            <a:noFill/>
          </a:ln>
        </p:spPr>
      </p:pic>
      <p:pic>
        <p:nvPicPr>
          <p:cNvPr id="240" name="Google Shape;240;p32"/>
          <p:cNvPicPr preferRelativeResize="0"/>
          <p:nvPr/>
        </p:nvPicPr>
        <p:blipFill>
          <a:blip r:embed="rId4">
            <a:alphaModFix/>
          </a:blip>
          <a:stretch>
            <a:fillRect/>
          </a:stretch>
        </p:blipFill>
        <p:spPr>
          <a:xfrm>
            <a:off x="4625800" y="1280725"/>
            <a:ext cx="4370702" cy="2734525"/>
          </a:xfrm>
          <a:prstGeom prst="rect">
            <a:avLst/>
          </a:prstGeom>
          <a:noFill/>
          <a:ln>
            <a:noFill/>
          </a:ln>
        </p:spPr>
      </p:pic>
      <p:sp>
        <p:nvSpPr>
          <p:cNvPr id="241" name="Google Shape;241;p32"/>
          <p:cNvSpPr txBox="1"/>
          <p:nvPr/>
        </p:nvSpPr>
        <p:spPr>
          <a:xfrm>
            <a:off x="4613375" y="748375"/>
            <a:ext cx="4370700" cy="410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Mandiant APT1</a:t>
            </a:r>
            <a:endParaRPr b="1" sz="1800">
              <a:solidFill>
                <a:srgbClr val="FFFFFF"/>
              </a:solidFill>
            </a:endParaRPr>
          </a:p>
        </p:txBody>
      </p:sp>
      <p:sp>
        <p:nvSpPr>
          <p:cNvPr id="242" name="Google Shape;242;p32"/>
          <p:cNvSpPr txBox="1"/>
          <p:nvPr/>
        </p:nvSpPr>
        <p:spPr>
          <a:xfrm>
            <a:off x="0" y="4831050"/>
            <a:ext cx="9144000" cy="3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 </a:t>
            </a:r>
            <a:endParaRPr sz="800">
              <a:solidFill>
                <a:srgbClr val="FFF2CC"/>
              </a:solidFill>
            </a:endParaRPr>
          </a:p>
        </p:txBody>
      </p:sp>
      <p:sp>
        <p:nvSpPr>
          <p:cNvPr id="243" name="Google Shape;243;p32"/>
          <p:cNvSpPr txBox="1"/>
          <p:nvPr/>
        </p:nvSpPr>
        <p:spPr>
          <a:xfrm>
            <a:off x="152263" y="748375"/>
            <a:ext cx="4370700" cy="4104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APT Saldırıları</a:t>
            </a:r>
            <a:endParaRPr b="1" sz="180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3"/>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Siber tehditler neleri hedef alıyor?</a:t>
            </a:r>
            <a:endParaRPr sz="2200">
              <a:solidFill>
                <a:srgbClr val="FFFFFF"/>
              </a:solidFill>
            </a:endParaRPr>
          </a:p>
        </p:txBody>
      </p:sp>
      <p:pic>
        <p:nvPicPr>
          <p:cNvPr id="249" name="Google Shape;249;p33"/>
          <p:cNvPicPr preferRelativeResize="0"/>
          <p:nvPr/>
        </p:nvPicPr>
        <p:blipFill rotWithShape="1">
          <a:blip r:embed="rId3">
            <a:alphaModFix/>
          </a:blip>
          <a:srcRect b="0" l="0" r="0" t="0"/>
          <a:stretch/>
        </p:blipFill>
        <p:spPr>
          <a:xfrm>
            <a:off x="325650" y="755300"/>
            <a:ext cx="4254825" cy="2652250"/>
          </a:xfrm>
          <a:prstGeom prst="rect">
            <a:avLst/>
          </a:prstGeom>
          <a:noFill/>
          <a:ln>
            <a:noFill/>
          </a:ln>
        </p:spPr>
      </p:pic>
      <p:pic>
        <p:nvPicPr>
          <p:cNvPr id="250" name="Google Shape;250;p33"/>
          <p:cNvPicPr preferRelativeResize="0"/>
          <p:nvPr/>
        </p:nvPicPr>
        <p:blipFill>
          <a:blip r:embed="rId4">
            <a:alphaModFix/>
          </a:blip>
          <a:stretch>
            <a:fillRect/>
          </a:stretch>
        </p:blipFill>
        <p:spPr>
          <a:xfrm>
            <a:off x="4828200" y="793500"/>
            <a:ext cx="4064017" cy="2652251"/>
          </a:xfrm>
          <a:prstGeom prst="rect">
            <a:avLst/>
          </a:prstGeom>
          <a:noFill/>
          <a:ln>
            <a:noFill/>
          </a:ln>
        </p:spPr>
      </p:pic>
      <p:sp>
        <p:nvSpPr>
          <p:cNvPr id="251" name="Google Shape;251;p33"/>
          <p:cNvSpPr txBox="1"/>
          <p:nvPr/>
        </p:nvSpPr>
        <p:spPr>
          <a:xfrm>
            <a:off x="0" y="4831050"/>
            <a:ext cx="9144000" cy="3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 </a:t>
            </a:r>
            <a:endParaRPr sz="800">
              <a:solidFill>
                <a:srgbClr val="FFF2CC"/>
              </a:solidFill>
            </a:endParaRPr>
          </a:p>
        </p:txBody>
      </p:sp>
      <p:pic>
        <p:nvPicPr>
          <p:cNvPr id="252" name="Google Shape;252;p33"/>
          <p:cNvPicPr preferRelativeResize="0"/>
          <p:nvPr/>
        </p:nvPicPr>
        <p:blipFill>
          <a:blip r:embed="rId5">
            <a:alphaModFix/>
          </a:blip>
          <a:stretch>
            <a:fillRect/>
          </a:stretch>
        </p:blipFill>
        <p:spPr>
          <a:xfrm>
            <a:off x="320463" y="3513887"/>
            <a:ext cx="4265189" cy="1210850"/>
          </a:xfrm>
          <a:prstGeom prst="rect">
            <a:avLst/>
          </a:prstGeom>
          <a:noFill/>
          <a:ln>
            <a:noFill/>
          </a:ln>
        </p:spPr>
      </p:pic>
      <p:pic>
        <p:nvPicPr>
          <p:cNvPr id="253" name="Google Shape;253;p33"/>
          <p:cNvPicPr preferRelativeResize="0"/>
          <p:nvPr/>
        </p:nvPicPr>
        <p:blipFill>
          <a:blip r:embed="rId6">
            <a:alphaModFix/>
          </a:blip>
          <a:stretch>
            <a:fillRect/>
          </a:stretch>
        </p:blipFill>
        <p:spPr>
          <a:xfrm>
            <a:off x="4828200" y="3505963"/>
            <a:ext cx="4064024" cy="1264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4"/>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E-Devlet uygulamalarındaki artış &amp; Akıllı şehirlere geçiş</a:t>
            </a:r>
            <a:endParaRPr sz="2200">
              <a:solidFill>
                <a:srgbClr val="FFFFFF"/>
              </a:solidFill>
            </a:endParaRPr>
          </a:p>
        </p:txBody>
      </p:sp>
      <p:pic>
        <p:nvPicPr>
          <p:cNvPr id="259" name="Google Shape;259;p34"/>
          <p:cNvPicPr preferRelativeResize="0"/>
          <p:nvPr/>
        </p:nvPicPr>
        <p:blipFill rotWithShape="1">
          <a:blip r:embed="rId3">
            <a:alphaModFix/>
          </a:blip>
          <a:srcRect b="0" l="0" r="0" t="2095"/>
          <a:stretch/>
        </p:blipFill>
        <p:spPr>
          <a:xfrm>
            <a:off x="204100" y="1010200"/>
            <a:ext cx="5191225" cy="3531050"/>
          </a:xfrm>
          <a:prstGeom prst="rect">
            <a:avLst/>
          </a:prstGeom>
          <a:noFill/>
          <a:ln>
            <a:noFill/>
          </a:ln>
        </p:spPr>
      </p:pic>
      <p:pic>
        <p:nvPicPr>
          <p:cNvPr id="260" name="Google Shape;260;p34"/>
          <p:cNvPicPr preferRelativeResize="0"/>
          <p:nvPr/>
        </p:nvPicPr>
        <p:blipFill>
          <a:blip r:embed="rId4">
            <a:alphaModFix/>
          </a:blip>
          <a:stretch>
            <a:fillRect/>
          </a:stretch>
        </p:blipFill>
        <p:spPr>
          <a:xfrm>
            <a:off x="5547724" y="1010200"/>
            <a:ext cx="3443876" cy="2301257"/>
          </a:xfrm>
          <a:prstGeom prst="rect">
            <a:avLst/>
          </a:prstGeom>
          <a:noFill/>
          <a:ln>
            <a:noFill/>
          </a:ln>
        </p:spPr>
      </p:pic>
      <p:sp>
        <p:nvSpPr>
          <p:cNvPr id="261" name="Google Shape;261;p34"/>
          <p:cNvSpPr txBox="1"/>
          <p:nvPr/>
        </p:nvSpPr>
        <p:spPr>
          <a:xfrm>
            <a:off x="0" y="4831050"/>
            <a:ext cx="9144000" cy="38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Image by GartnerSYM </a:t>
            </a:r>
            <a:endParaRPr sz="800">
              <a:solidFill>
                <a:srgbClr val="FFF2CC"/>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5"/>
          <p:cNvPicPr preferRelativeResize="0"/>
          <p:nvPr/>
        </p:nvPicPr>
        <p:blipFill rotWithShape="1">
          <a:blip r:embed="rId3">
            <a:alphaModFix/>
          </a:blip>
          <a:srcRect b="5530" l="0" r="0" t="1825"/>
          <a:stretch/>
        </p:blipFill>
        <p:spPr>
          <a:xfrm>
            <a:off x="342525" y="844125"/>
            <a:ext cx="6268875" cy="3806475"/>
          </a:xfrm>
          <a:prstGeom prst="rect">
            <a:avLst/>
          </a:prstGeom>
          <a:noFill/>
          <a:ln>
            <a:noFill/>
          </a:ln>
        </p:spPr>
      </p:pic>
      <p:sp>
        <p:nvSpPr>
          <p:cNvPr id="267" name="Google Shape;267;p3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Akıllı devlet uygulamalarından kaçışımız yok</a:t>
            </a:r>
            <a:endParaRPr sz="2200">
              <a:solidFill>
                <a:srgbClr val="FFFFFF"/>
              </a:solidFill>
            </a:endParaRPr>
          </a:p>
        </p:txBody>
      </p:sp>
      <p:cxnSp>
        <p:nvCxnSpPr>
          <p:cNvPr id="268" name="Google Shape;268;p35"/>
          <p:cNvCxnSpPr/>
          <p:nvPr/>
        </p:nvCxnSpPr>
        <p:spPr>
          <a:xfrm>
            <a:off x="342521" y="2568912"/>
            <a:ext cx="1861500" cy="5700"/>
          </a:xfrm>
          <a:prstGeom prst="straightConnector1">
            <a:avLst/>
          </a:prstGeom>
          <a:solidFill>
            <a:srgbClr val="800000"/>
          </a:solidFill>
          <a:ln cap="flat" cmpd="sng" w="50800">
            <a:solidFill>
              <a:srgbClr val="800000"/>
            </a:solidFill>
            <a:prstDash val="solid"/>
            <a:round/>
            <a:headEnd len="sm" w="sm" type="none"/>
            <a:tailEnd len="lg" w="lg" type="stealth"/>
          </a:ln>
        </p:spPr>
      </p:cxnSp>
      <p:sp>
        <p:nvSpPr>
          <p:cNvPr id="269" name="Google Shape;269;p35"/>
          <p:cNvSpPr txBox="1"/>
          <p:nvPr/>
        </p:nvSpPr>
        <p:spPr>
          <a:xfrm>
            <a:off x="1" y="2243415"/>
            <a:ext cx="2137500" cy="27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50"/>
              <a:buFont typeface="Arial"/>
              <a:buNone/>
            </a:pPr>
            <a:r>
              <a:rPr b="1" i="0" lang="en-US" sz="1200" u="none" cap="none" strike="noStrike">
                <a:solidFill>
                  <a:srgbClr val="000000"/>
                </a:solidFill>
                <a:latin typeface="Arial"/>
                <a:ea typeface="Arial"/>
                <a:cs typeface="Arial"/>
                <a:sym typeface="Arial"/>
              </a:rPr>
              <a:t>Bu işten kaçışımız yok</a:t>
            </a:r>
            <a:endParaRPr sz="1200"/>
          </a:p>
        </p:txBody>
      </p:sp>
      <p:pic>
        <p:nvPicPr>
          <p:cNvPr id="270" name="Google Shape;270;p35"/>
          <p:cNvPicPr preferRelativeResize="0"/>
          <p:nvPr/>
        </p:nvPicPr>
        <p:blipFill>
          <a:blip r:embed="rId4">
            <a:alphaModFix/>
          </a:blip>
          <a:stretch>
            <a:fillRect/>
          </a:stretch>
        </p:blipFill>
        <p:spPr>
          <a:xfrm>
            <a:off x="6611399" y="1278350"/>
            <a:ext cx="2201975" cy="1429900"/>
          </a:xfrm>
          <a:prstGeom prst="rect">
            <a:avLst/>
          </a:prstGeom>
          <a:noFill/>
          <a:ln>
            <a:noFill/>
          </a:ln>
        </p:spPr>
      </p:pic>
      <p:sp>
        <p:nvSpPr>
          <p:cNvPr id="271" name="Google Shape;271;p35"/>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GartnerSYM </a:t>
            </a:r>
            <a:endParaRPr sz="800">
              <a:solidFill>
                <a:srgbClr val="FFF2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6"/>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Hacktivist saldırılar popülerlik kazandı </a:t>
            </a:r>
            <a:endParaRPr sz="2200">
              <a:solidFill>
                <a:srgbClr val="FFFFFF"/>
              </a:solidFill>
            </a:endParaRPr>
          </a:p>
        </p:txBody>
      </p:sp>
      <p:sp>
        <p:nvSpPr>
          <p:cNvPr id="277" name="Google Shape;277;p36"/>
          <p:cNvSpPr txBox="1"/>
          <p:nvPr/>
        </p:nvSpPr>
        <p:spPr>
          <a:xfrm>
            <a:off x="201500" y="1093100"/>
            <a:ext cx="8367900" cy="3639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000">
              <a:solidFill>
                <a:srgbClr val="000000"/>
              </a:solidFill>
            </a:endParaRPr>
          </a:p>
          <a:p>
            <a:pPr indent="-342900" lvl="0" marL="342900" rtl="0" algn="l">
              <a:spcBef>
                <a:spcPts val="400"/>
              </a:spcBef>
              <a:spcAft>
                <a:spcPts val="0"/>
              </a:spcAft>
              <a:buNone/>
            </a:pPr>
            <a:r>
              <a:t/>
            </a:r>
            <a:endParaRPr sz="2000">
              <a:solidFill>
                <a:srgbClr val="000000"/>
              </a:solidFill>
            </a:endParaRPr>
          </a:p>
          <a:p>
            <a:pPr indent="-342900" lvl="0" marL="342900" rtl="0" algn="l">
              <a:spcBef>
                <a:spcPts val="400"/>
              </a:spcBef>
              <a:spcAft>
                <a:spcPts val="0"/>
              </a:spcAft>
              <a:buNone/>
            </a:pPr>
            <a:r>
              <a:t/>
            </a:r>
            <a:endParaRPr sz="2000">
              <a:solidFill>
                <a:srgbClr val="000000"/>
              </a:solidFill>
            </a:endParaRPr>
          </a:p>
          <a:p>
            <a:pPr indent="-342900" lvl="0" marL="342900" rtl="0" algn="l">
              <a:spcBef>
                <a:spcPts val="400"/>
              </a:spcBef>
              <a:spcAft>
                <a:spcPts val="0"/>
              </a:spcAft>
              <a:buNone/>
            </a:pPr>
            <a:r>
              <a:t/>
            </a:r>
            <a:endParaRPr sz="2000">
              <a:solidFill>
                <a:srgbClr val="000000"/>
              </a:solidFill>
            </a:endParaRPr>
          </a:p>
        </p:txBody>
      </p:sp>
      <p:pic>
        <p:nvPicPr>
          <p:cNvPr descr="https://wikileaks.org/IMG/jpg/folder_small.jpg" id="278" name="Google Shape;278;p36"/>
          <p:cNvPicPr preferRelativeResize="0"/>
          <p:nvPr/>
        </p:nvPicPr>
        <p:blipFill rotWithShape="1">
          <a:blip r:embed="rId3">
            <a:alphaModFix/>
          </a:blip>
          <a:srcRect b="0" l="0" r="0" t="0"/>
          <a:stretch/>
        </p:blipFill>
        <p:spPr>
          <a:xfrm>
            <a:off x="444850" y="1019640"/>
            <a:ext cx="2885448" cy="1705661"/>
          </a:xfrm>
          <a:prstGeom prst="rect">
            <a:avLst/>
          </a:prstGeom>
          <a:noFill/>
          <a:ln>
            <a:noFill/>
          </a:ln>
        </p:spPr>
      </p:pic>
      <p:pic>
        <p:nvPicPr>
          <p:cNvPr descr="https://pbs.twimg.com/profile_images/673517046777384961/B1_bV7n8.png" id="279" name="Google Shape;279;p36"/>
          <p:cNvPicPr preferRelativeResize="0"/>
          <p:nvPr/>
        </p:nvPicPr>
        <p:blipFill rotWithShape="1">
          <a:blip r:embed="rId4">
            <a:alphaModFix/>
          </a:blip>
          <a:srcRect b="0" l="0" r="0" t="0"/>
          <a:stretch/>
        </p:blipFill>
        <p:spPr>
          <a:xfrm>
            <a:off x="6017007" y="1073922"/>
            <a:ext cx="2026342" cy="1597097"/>
          </a:xfrm>
          <a:prstGeom prst="rect">
            <a:avLst/>
          </a:prstGeom>
          <a:noFill/>
          <a:ln>
            <a:noFill/>
          </a:ln>
        </p:spPr>
      </p:pic>
      <p:pic>
        <p:nvPicPr>
          <p:cNvPr descr="https://www.hackread.com/wp-content/uploads/2015/04/cyberwar-armenia-and-turkish-hackers-targeting-each-others-govt-websites-2-e1429913711407.png" id="280" name="Google Shape;280;p36"/>
          <p:cNvPicPr preferRelativeResize="0"/>
          <p:nvPr/>
        </p:nvPicPr>
        <p:blipFill rotWithShape="1">
          <a:blip r:embed="rId5">
            <a:alphaModFix/>
          </a:blip>
          <a:srcRect b="0" l="0" r="0" t="0"/>
          <a:stretch/>
        </p:blipFill>
        <p:spPr>
          <a:xfrm>
            <a:off x="3330307" y="2999222"/>
            <a:ext cx="4713051" cy="1741253"/>
          </a:xfrm>
          <a:prstGeom prst="rect">
            <a:avLst/>
          </a:prstGeom>
          <a:noFill/>
          <a:ln>
            <a:noFill/>
          </a:ln>
        </p:spPr>
      </p:pic>
      <p:pic>
        <p:nvPicPr>
          <p:cNvPr descr="https://encrypted-tbn3.gstatic.com/images?q=tbn:ANd9GcRhkF7_AX1CqT04AwjOmh7O2kHx-E2TPjgKwt-hHyI1v-lNDNOV" id="281" name="Google Shape;281;p36"/>
          <p:cNvPicPr preferRelativeResize="0"/>
          <p:nvPr/>
        </p:nvPicPr>
        <p:blipFill rotWithShape="1">
          <a:blip r:embed="rId6">
            <a:alphaModFix/>
          </a:blip>
          <a:srcRect b="0" l="0" r="0" t="0"/>
          <a:stretch/>
        </p:blipFill>
        <p:spPr>
          <a:xfrm>
            <a:off x="850067" y="1828826"/>
            <a:ext cx="1767337" cy="1826479"/>
          </a:xfrm>
          <a:prstGeom prst="rect">
            <a:avLst/>
          </a:prstGeom>
          <a:noFill/>
          <a:ln>
            <a:noFill/>
          </a:ln>
        </p:spPr>
      </p:pic>
      <p:sp>
        <p:nvSpPr>
          <p:cNvPr id="282" name="Google Shape;282;p36"/>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endParaRPr sz="800">
              <a:solidFill>
                <a:srgbClr val="FFF2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Dersin Kapsamı</a:t>
            </a:r>
            <a:endParaRPr sz="2200">
              <a:solidFill>
                <a:srgbClr val="FFFFFF"/>
              </a:solidFill>
            </a:endParaRPr>
          </a:p>
        </p:txBody>
      </p:sp>
      <p:graphicFrame>
        <p:nvGraphicFramePr>
          <p:cNvPr id="45" name="Google Shape;45;p10"/>
          <p:cNvGraphicFramePr/>
          <p:nvPr/>
        </p:nvGraphicFramePr>
        <p:xfrm>
          <a:off x="290575" y="763475"/>
          <a:ext cx="3000000" cy="3000000"/>
        </p:xfrm>
        <a:graphic>
          <a:graphicData uri="http://schemas.openxmlformats.org/drawingml/2006/table">
            <a:tbl>
              <a:tblPr>
                <a:noFill/>
                <a:tableStyleId>{6AC75C8B-3FB3-43D5-ACD4-CC8E577E3B2C}</a:tableStyleId>
              </a:tblPr>
              <a:tblGrid>
                <a:gridCol w="404600"/>
                <a:gridCol w="4976575"/>
                <a:gridCol w="1011500"/>
                <a:gridCol w="1011500"/>
                <a:gridCol w="1011500"/>
              </a:tblGrid>
              <a:tr h="233925">
                <a:tc>
                  <a:txBody>
                    <a:bodyPr/>
                    <a:lstStyle/>
                    <a:p>
                      <a:pPr indent="0" lvl="0" marL="0" rtl="0" algn="l">
                        <a:lnSpc>
                          <a:spcPct val="115000"/>
                        </a:lnSpc>
                        <a:spcBef>
                          <a:spcPts val="0"/>
                        </a:spcBef>
                        <a:spcAft>
                          <a:spcPts val="0"/>
                        </a:spcAft>
                        <a:buNone/>
                      </a:pPr>
                      <a:r>
                        <a:rPr b="1" lang="en-US" sz="1000"/>
                        <a:t>Hafta</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Konu</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Quiz</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Lab</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sz="1000"/>
                        <a:t>HW</a:t>
                      </a:r>
                      <a:endParaRPr b="1"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0675">
                <a:tc>
                  <a:txBody>
                    <a:bodyPr/>
                    <a:lstStyle/>
                    <a:p>
                      <a:pPr indent="0" lvl="0" marL="0" rtl="0" algn="l">
                        <a:lnSpc>
                          <a:spcPct val="115000"/>
                        </a:lnSpc>
                        <a:spcBef>
                          <a:spcPts val="0"/>
                        </a:spcBef>
                        <a:spcAft>
                          <a:spcPts val="0"/>
                        </a:spcAft>
                        <a:buNone/>
                      </a:pPr>
                      <a:r>
                        <a:rPr lang="en-US" sz="1000"/>
                        <a:t>1</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Siber Güvenliğe Giriş, Temel Kavramlar ve Güncel Trendler</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3925">
                <a:tc>
                  <a:txBody>
                    <a:bodyPr/>
                    <a:lstStyle/>
                    <a:p>
                      <a:pPr indent="0" lvl="0" marL="0" rtl="0" algn="l">
                        <a:lnSpc>
                          <a:spcPct val="115000"/>
                        </a:lnSpc>
                        <a:spcBef>
                          <a:spcPts val="0"/>
                        </a:spcBef>
                        <a:spcAft>
                          <a:spcPts val="0"/>
                        </a:spcAft>
                        <a:buNone/>
                      </a:pPr>
                      <a:r>
                        <a:rPr lang="en-US" sz="1000"/>
                        <a:t>2</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Siber Güvenliğe Giriş, Temel Kavramlar ve Güncel Trendler</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0675">
                <a:tc>
                  <a:txBody>
                    <a:bodyPr/>
                    <a:lstStyle/>
                    <a:p>
                      <a:pPr indent="0" lvl="0" marL="0" rtl="0" algn="l">
                        <a:lnSpc>
                          <a:spcPct val="115000"/>
                        </a:lnSpc>
                        <a:spcBef>
                          <a:spcPts val="0"/>
                        </a:spcBef>
                        <a:spcAft>
                          <a:spcPts val="0"/>
                        </a:spcAft>
                        <a:buNone/>
                      </a:pPr>
                      <a:r>
                        <a:rPr lang="en-US" sz="1000"/>
                        <a:t>3</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İşletim Sistemlerine Giriş, İşletim Sistemi Güvenliği ve Sıkılaştırma Yöntemleri</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3925">
                <a:tc>
                  <a:txBody>
                    <a:bodyPr/>
                    <a:lstStyle/>
                    <a:p>
                      <a:pPr indent="0" lvl="0" marL="0" rtl="0" algn="l">
                        <a:lnSpc>
                          <a:spcPct val="115000"/>
                        </a:lnSpc>
                        <a:spcBef>
                          <a:spcPts val="0"/>
                        </a:spcBef>
                        <a:spcAft>
                          <a:spcPts val="0"/>
                        </a:spcAft>
                        <a:buNone/>
                      </a:pPr>
                      <a:r>
                        <a:rPr lang="en-US" sz="1000"/>
                        <a:t>4</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Linux Çekirdek Yapısı ve Temel Komutlar</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3925">
                <a:tc>
                  <a:txBody>
                    <a:bodyPr/>
                    <a:lstStyle/>
                    <a:p>
                      <a:pPr indent="0" lvl="0" marL="0" rtl="0" algn="l">
                        <a:lnSpc>
                          <a:spcPct val="115000"/>
                        </a:lnSpc>
                        <a:spcBef>
                          <a:spcPts val="0"/>
                        </a:spcBef>
                        <a:spcAft>
                          <a:spcPts val="0"/>
                        </a:spcAft>
                        <a:buNone/>
                      </a:pPr>
                      <a:r>
                        <a:rPr lang="en-US" sz="1000"/>
                        <a:t>5</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Bilgi Güvenliği ve Risk Analizi</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3925">
                <a:tc>
                  <a:txBody>
                    <a:bodyPr/>
                    <a:lstStyle/>
                    <a:p>
                      <a:pPr indent="0" lvl="0" marL="0" rtl="0" algn="l">
                        <a:lnSpc>
                          <a:spcPct val="115000"/>
                        </a:lnSpc>
                        <a:spcBef>
                          <a:spcPts val="0"/>
                        </a:spcBef>
                        <a:spcAft>
                          <a:spcPts val="0"/>
                        </a:spcAft>
                        <a:buNone/>
                      </a:pPr>
                      <a:r>
                        <a:rPr lang="en-US" sz="1000"/>
                        <a:t>6</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Şifreleme Sistemleri ve Simetrik Şifreleme</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3925">
                <a:tc>
                  <a:txBody>
                    <a:bodyPr/>
                    <a:lstStyle/>
                    <a:p>
                      <a:pPr indent="0" lvl="0" marL="0" rtl="0" algn="l">
                        <a:lnSpc>
                          <a:spcPct val="115000"/>
                        </a:lnSpc>
                        <a:spcBef>
                          <a:spcPts val="0"/>
                        </a:spcBef>
                        <a:spcAft>
                          <a:spcPts val="0"/>
                        </a:spcAft>
                        <a:buNone/>
                      </a:pPr>
                      <a:r>
                        <a:rPr lang="en-US" sz="1000"/>
                        <a:t>7</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Açık Anahtar Şifreleme ve Kimlik Doğrulama Yöntemleri</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3925">
                <a:tc>
                  <a:txBody>
                    <a:bodyPr/>
                    <a:lstStyle/>
                    <a:p>
                      <a:pPr indent="0" lvl="0" marL="0" rtl="0" algn="l">
                        <a:lnSpc>
                          <a:spcPct val="115000"/>
                        </a:lnSpc>
                        <a:spcBef>
                          <a:spcPts val="0"/>
                        </a:spcBef>
                        <a:spcAft>
                          <a:spcPts val="0"/>
                        </a:spcAft>
                        <a:buNone/>
                      </a:pPr>
                      <a:r>
                        <a:rPr lang="en-US" sz="1000"/>
                        <a:t>8</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Stenografi ve Bilgi Gizleme Yöntemleri</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0675">
                <a:tc>
                  <a:txBody>
                    <a:bodyPr/>
                    <a:lstStyle/>
                    <a:p>
                      <a:pPr indent="0" lvl="0" marL="0" rtl="0" algn="l">
                        <a:lnSpc>
                          <a:spcPct val="115000"/>
                        </a:lnSpc>
                        <a:spcBef>
                          <a:spcPts val="0"/>
                        </a:spcBef>
                        <a:spcAft>
                          <a:spcPts val="0"/>
                        </a:spcAft>
                        <a:buNone/>
                      </a:pPr>
                      <a:r>
                        <a:rPr lang="en-US" sz="1000"/>
                        <a:t>9</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Modern Yazılım Mimarileri ve Siber Güvenlik Saldırıları</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0675">
                <a:tc>
                  <a:txBody>
                    <a:bodyPr/>
                    <a:lstStyle/>
                    <a:p>
                      <a:pPr indent="0" lvl="0" marL="0" rtl="0" algn="l">
                        <a:lnSpc>
                          <a:spcPct val="115000"/>
                        </a:lnSpc>
                        <a:spcBef>
                          <a:spcPts val="0"/>
                        </a:spcBef>
                        <a:spcAft>
                          <a:spcPts val="0"/>
                        </a:spcAft>
                        <a:buNone/>
                      </a:pPr>
                      <a:r>
                        <a:rPr lang="en-US" sz="1000"/>
                        <a:t>10</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Sızma Testi Süreçleri ve Güvenlik Denetlemeleri</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0675">
                <a:tc>
                  <a:txBody>
                    <a:bodyPr/>
                    <a:lstStyle/>
                    <a:p>
                      <a:pPr indent="0" lvl="0" marL="0" rtl="0" algn="l">
                        <a:lnSpc>
                          <a:spcPct val="115000"/>
                        </a:lnSpc>
                        <a:spcBef>
                          <a:spcPts val="0"/>
                        </a:spcBef>
                        <a:spcAft>
                          <a:spcPts val="0"/>
                        </a:spcAft>
                        <a:buNone/>
                      </a:pPr>
                      <a:r>
                        <a:rPr lang="en-US" sz="1000"/>
                        <a:t>11</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Açık Bilgi Kaynakları ve Pasif Bilgi Toplama Yöntemleri</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3925">
                <a:tc>
                  <a:txBody>
                    <a:bodyPr/>
                    <a:lstStyle/>
                    <a:p>
                      <a:pPr indent="0" lvl="0" marL="0" rtl="0" algn="l">
                        <a:lnSpc>
                          <a:spcPct val="115000"/>
                        </a:lnSpc>
                        <a:spcBef>
                          <a:spcPts val="0"/>
                        </a:spcBef>
                        <a:spcAft>
                          <a:spcPts val="0"/>
                        </a:spcAft>
                        <a:buNone/>
                      </a:pPr>
                      <a:r>
                        <a:rPr lang="en-US" sz="1000"/>
                        <a:t>12</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Açık Bilgi Kaynakları ve Pasif Bilgi Toplama Yöntemleri</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80675">
                <a:tc>
                  <a:txBody>
                    <a:bodyPr/>
                    <a:lstStyle/>
                    <a:p>
                      <a:pPr indent="0" lvl="0" marL="0" rtl="0" algn="l">
                        <a:lnSpc>
                          <a:spcPct val="115000"/>
                        </a:lnSpc>
                        <a:spcBef>
                          <a:spcPts val="0"/>
                        </a:spcBef>
                        <a:spcAft>
                          <a:spcPts val="0"/>
                        </a:spcAft>
                        <a:buNone/>
                      </a:pPr>
                      <a:r>
                        <a:rPr lang="en-US" sz="1000"/>
                        <a:t>13</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Ağ Güvenliği, Trafik Analizi ve Aktif Bilgi Toplama Yöntemleri</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r h="233925">
                <a:tc>
                  <a:txBody>
                    <a:bodyPr/>
                    <a:lstStyle/>
                    <a:p>
                      <a:pPr indent="0" lvl="0" marL="0" rtl="0" algn="l">
                        <a:lnSpc>
                          <a:spcPct val="115000"/>
                        </a:lnSpc>
                        <a:spcBef>
                          <a:spcPts val="0"/>
                        </a:spcBef>
                        <a:spcAft>
                          <a:spcPts val="0"/>
                        </a:spcAft>
                        <a:buNone/>
                      </a:pPr>
                      <a:r>
                        <a:rPr lang="en-US" sz="1000"/>
                        <a:t>14</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Ağ Güvenliği, Trafik Analizi ve Aktif Bilgi Toplama Yöntemleri</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000"/>
                        <a:t>x</a:t>
                      </a:r>
                      <a:endParaRPr sz="1000"/>
                    </a:p>
                  </a:txBody>
                  <a:tcPr marT="19050" marB="19050" marR="28575" marL="28575" anchor="b">
                    <a:lnL cap="flat" cmpd="sng" w="5300">
                      <a:solidFill>
                        <a:srgbClr val="CCCCCC"/>
                      </a:solidFill>
                      <a:prstDash val="solid"/>
                      <a:round/>
                      <a:headEnd len="sm" w="sm" type="none"/>
                      <a:tailEnd len="sm" w="sm" type="none"/>
                    </a:lnL>
                    <a:lnR cap="flat" cmpd="sng" w="5300">
                      <a:solidFill>
                        <a:srgbClr val="CCCCCC"/>
                      </a:solidFill>
                      <a:prstDash val="solid"/>
                      <a:round/>
                      <a:headEnd len="sm" w="sm" type="none"/>
                      <a:tailEnd len="sm" w="sm" type="none"/>
                    </a:lnR>
                    <a:lnT cap="flat" cmpd="sng" w="5300">
                      <a:solidFill>
                        <a:srgbClr val="CCCCCC"/>
                      </a:solidFill>
                      <a:prstDash val="solid"/>
                      <a:round/>
                      <a:headEnd len="sm" w="sm" type="none"/>
                      <a:tailEnd len="sm" w="sm" type="none"/>
                    </a:lnT>
                    <a:lnB cap="flat" cmpd="sng" w="5300">
                      <a:solidFill>
                        <a:srgbClr val="CCCCCC"/>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İnternet ve yeni ekonomi modeli</a:t>
            </a:r>
            <a:endParaRPr b="1" sz="2200">
              <a:solidFill>
                <a:srgbClr val="FFFFFF"/>
              </a:solidFill>
            </a:endParaRPr>
          </a:p>
        </p:txBody>
      </p:sp>
      <p:sp>
        <p:nvSpPr>
          <p:cNvPr id="288" name="Google Shape;288;p37"/>
          <p:cNvSpPr txBox="1"/>
          <p:nvPr/>
        </p:nvSpPr>
        <p:spPr>
          <a:xfrm>
            <a:off x="249500" y="1132325"/>
            <a:ext cx="6151500" cy="3454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2000">
              <a:solidFill>
                <a:srgbClr val="000000"/>
              </a:solidFill>
            </a:endParaRPr>
          </a:p>
          <a:p>
            <a:pPr indent="-342900" lvl="0" marL="342900" rtl="0" algn="l">
              <a:spcBef>
                <a:spcPts val="400"/>
              </a:spcBef>
              <a:spcAft>
                <a:spcPts val="0"/>
              </a:spcAft>
              <a:buNone/>
            </a:pPr>
            <a:r>
              <a:t/>
            </a:r>
            <a:endParaRPr sz="2000">
              <a:solidFill>
                <a:srgbClr val="000000"/>
              </a:solidFill>
            </a:endParaRPr>
          </a:p>
          <a:p>
            <a:pPr indent="-342900" lvl="0" marL="342900" rtl="0" algn="l">
              <a:spcBef>
                <a:spcPts val="400"/>
              </a:spcBef>
              <a:spcAft>
                <a:spcPts val="0"/>
              </a:spcAft>
              <a:buNone/>
            </a:pPr>
            <a:r>
              <a:t/>
            </a:r>
            <a:endParaRPr sz="2000">
              <a:solidFill>
                <a:srgbClr val="000000"/>
              </a:solidFill>
            </a:endParaRPr>
          </a:p>
          <a:p>
            <a:pPr indent="-342900" lvl="0" marL="342900" rtl="0" algn="l">
              <a:spcBef>
                <a:spcPts val="400"/>
              </a:spcBef>
              <a:spcAft>
                <a:spcPts val="0"/>
              </a:spcAft>
              <a:buNone/>
            </a:pPr>
            <a:r>
              <a:t/>
            </a:r>
            <a:endParaRPr sz="2000">
              <a:solidFill>
                <a:srgbClr val="000000"/>
              </a:solidFill>
            </a:endParaRPr>
          </a:p>
        </p:txBody>
      </p:sp>
      <p:pic>
        <p:nvPicPr>
          <p:cNvPr descr="https://lh4.ggpht.com/jEV6nsNv-638GnXkiO5Cfk6zF5lKZCZuWdOtmlL_7PXR79vgteOIHcNDPhNYqGC7dzg=w300" id="289" name="Google Shape;289;p37"/>
          <p:cNvPicPr preferRelativeResize="0"/>
          <p:nvPr/>
        </p:nvPicPr>
        <p:blipFill rotWithShape="1">
          <a:blip r:embed="rId3">
            <a:alphaModFix/>
          </a:blip>
          <a:srcRect b="0" l="0" r="0" t="0"/>
          <a:stretch/>
        </p:blipFill>
        <p:spPr>
          <a:xfrm>
            <a:off x="547213" y="1009852"/>
            <a:ext cx="1158030" cy="1178782"/>
          </a:xfrm>
          <a:prstGeom prst="rect">
            <a:avLst/>
          </a:prstGeom>
          <a:noFill/>
          <a:ln>
            <a:noFill/>
          </a:ln>
        </p:spPr>
      </p:pic>
      <p:pic>
        <p:nvPicPr>
          <p:cNvPr descr="https://bitcoin.org/img/icons/opengraph.png" id="290" name="Google Shape;290;p37"/>
          <p:cNvPicPr preferRelativeResize="0"/>
          <p:nvPr/>
        </p:nvPicPr>
        <p:blipFill rotWithShape="1">
          <a:blip r:embed="rId4">
            <a:alphaModFix/>
          </a:blip>
          <a:srcRect b="0" l="0" r="0" t="0"/>
          <a:stretch/>
        </p:blipFill>
        <p:spPr>
          <a:xfrm rot="-848868">
            <a:off x="529964" y="2813008"/>
            <a:ext cx="1192517" cy="1211397"/>
          </a:xfrm>
          <a:prstGeom prst="rect">
            <a:avLst/>
          </a:prstGeom>
          <a:noFill/>
          <a:ln>
            <a:noFill/>
          </a:ln>
        </p:spPr>
      </p:pic>
      <p:pic>
        <p:nvPicPr>
          <p:cNvPr descr="https://lh3.googleusercontent.com/ZZPdzvlpK9r_Df9C3M7j1rNRi7hhHRvPhlklJ3lfi5jk86Jd1s0Y5wcQ1QgbVaAP5Q=w300" id="291" name="Google Shape;291;p37"/>
          <p:cNvPicPr preferRelativeResize="0"/>
          <p:nvPr/>
        </p:nvPicPr>
        <p:blipFill rotWithShape="1">
          <a:blip r:embed="rId5">
            <a:alphaModFix/>
          </a:blip>
          <a:srcRect b="0" l="0" r="0" t="0"/>
          <a:stretch/>
        </p:blipFill>
        <p:spPr>
          <a:xfrm>
            <a:off x="3047166" y="1176521"/>
            <a:ext cx="994297" cy="1012115"/>
          </a:xfrm>
          <a:prstGeom prst="rect">
            <a:avLst/>
          </a:prstGeom>
          <a:noFill/>
          <a:ln>
            <a:noFill/>
          </a:ln>
        </p:spPr>
      </p:pic>
      <p:pic>
        <p:nvPicPr>
          <p:cNvPr descr="http://health.uri.edu/files/twitter.png" id="292" name="Google Shape;292;p37"/>
          <p:cNvPicPr preferRelativeResize="0"/>
          <p:nvPr/>
        </p:nvPicPr>
        <p:blipFill rotWithShape="1">
          <a:blip r:embed="rId6">
            <a:alphaModFix/>
          </a:blip>
          <a:srcRect b="0" l="0" r="0" t="0"/>
          <a:stretch/>
        </p:blipFill>
        <p:spPr>
          <a:xfrm>
            <a:off x="4755674" y="1167401"/>
            <a:ext cx="994275" cy="1012087"/>
          </a:xfrm>
          <a:prstGeom prst="rect">
            <a:avLst/>
          </a:prstGeom>
          <a:noFill/>
          <a:ln>
            <a:noFill/>
          </a:ln>
        </p:spPr>
      </p:pic>
      <p:pic>
        <p:nvPicPr>
          <p:cNvPr descr="https://cdn1.vox-cdn.com/thumbor/77p6TI-0dqEB5JnON2AKgMA33qk=/cdn0.vox-cdn.com/uploads/chorus_asset/file/4019352/september-1st-doodle-do-not-translate-5078286822539264-hp.0.gif" id="293" name="Google Shape;293;p37"/>
          <p:cNvPicPr preferRelativeResize="0"/>
          <p:nvPr/>
        </p:nvPicPr>
        <p:blipFill rotWithShape="1">
          <a:blip r:embed="rId7">
            <a:alphaModFix/>
          </a:blip>
          <a:srcRect b="0" l="0" r="0" t="0"/>
          <a:stretch/>
        </p:blipFill>
        <p:spPr>
          <a:xfrm>
            <a:off x="2218585" y="2356487"/>
            <a:ext cx="2651459" cy="1558657"/>
          </a:xfrm>
          <a:prstGeom prst="rect">
            <a:avLst/>
          </a:prstGeom>
          <a:noFill/>
          <a:ln>
            <a:noFill/>
          </a:ln>
        </p:spPr>
      </p:pic>
      <p:pic>
        <p:nvPicPr>
          <p:cNvPr descr="http://www.apple.com/br/ipod/home/images/social/og.jpg?201601060706" id="294" name="Google Shape;294;p37"/>
          <p:cNvPicPr preferRelativeResize="0"/>
          <p:nvPr/>
        </p:nvPicPr>
        <p:blipFill rotWithShape="1">
          <a:blip r:embed="rId8">
            <a:alphaModFix/>
          </a:blip>
          <a:srcRect b="21914" l="24445" r="23850" t="17764"/>
          <a:stretch/>
        </p:blipFill>
        <p:spPr>
          <a:xfrm>
            <a:off x="4911925" y="2761249"/>
            <a:ext cx="852239" cy="1012100"/>
          </a:xfrm>
          <a:prstGeom prst="rect">
            <a:avLst/>
          </a:prstGeom>
          <a:noFill/>
          <a:ln>
            <a:noFill/>
          </a:ln>
        </p:spPr>
      </p:pic>
      <p:pic>
        <p:nvPicPr>
          <p:cNvPr id="295" name="Google Shape;295;p37"/>
          <p:cNvPicPr preferRelativeResize="0"/>
          <p:nvPr/>
        </p:nvPicPr>
        <p:blipFill>
          <a:blip r:embed="rId9">
            <a:alphaModFix/>
          </a:blip>
          <a:stretch>
            <a:fillRect/>
          </a:stretch>
        </p:blipFill>
        <p:spPr>
          <a:xfrm>
            <a:off x="6401000" y="1020225"/>
            <a:ext cx="1158025" cy="1158025"/>
          </a:xfrm>
          <a:prstGeom prst="rect">
            <a:avLst/>
          </a:prstGeom>
          <a:noFill/>
          <a:ln>
            <a:noFill/>
          </a:ln>
        </p:spPr>
      </p:pic>
      <p:pic>
        <p:nvPicPr>
          <p:cNvPr id="296" name="Google Shape;296;p37"/>
          <p:cNvPicPr preferRelativeResize="0"/>
          <p:nvPr/>
        </p:nvPicPr>
        <p:blipFill>
          <a:blip r:embed="rId10">
            <a:alphaModFix/>
          </a:blip>
          <a:stretch>
            <a:fillRect/>
          </a:stretch>
        </p:blipFill>
        <p:spPr>
          <a:xfrm>
            <a:off x="6469720" y="2684420"/>
            <a:ext cx="1230725" cy="1230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0" name="Shape 300"/>
        <p:cNvGrpSpPr/>
        <p:nvPr/>
      </p:nvGrpSpPr>
      <p:grpSpPr>
        <a:xfrm>
          <a:off x="0" y="0"/>
          <a:ext cx="0" cy="0"/>
          <a:chOff x="0" y="0"/>
          <a:chExt cx="0" cy="0"/>
        </a:xfrm>
      </p:grpSpPr>
      <p:sp>
        <p:nvSpPr>
          <p:cNvPr id="301" name="Google Shape;301;p38"/>
          <p:cNvSpPr txBox="1"/>
          <p:nvPr>
            <p:ph type="title"/>
          </p:nvPr>
        </p:nvSpPr>
        <p:spPr>
          <a:xfrm>
            <a:off x="152275" y="-24750"/>
            <a:ext cx="88395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Kurumsal ve </a:t>
            </a:r>
            <a:r>
              <a:rPr lang="en-US" sz="2200">
                <a:solidFill>
                  <a:srgbClr val="FFFFFF"/>
                </a:solidFill>
              </a:rPr>
              <a:t>k</a:t>
            </a:r>
            <a:r>
              <a:rPr b="1" lang="en-US" sz="2200">
                <a:solidFill>
                  <a:srgbClr val="FFFFFF"/>
                </a:solidFill>
              </a:rPr>
              <a:t>işisel </a:t>
            </a:r>
            <a:r>
              <a:rPr lang="en-US" sz="2200">
                <a:solidFill>
                  <a:srgbClr val="FFFFFF"/>
                </a:solidFill>
              </a:rPr>
              <a:t>u</a:t>
            </a:r>
            <a:r>
              <a:rPr b="1" lang="en-US" sz="2200">
                <a:solidFill>
                  <a:srgbClr val="FFFFFF"/>
                </a:solidFill>
              </a:rPr>
              <a:t>ygulamalar üzerinden veri paylaşımı</a:t>
            </a:r>
            <a:endParaRPr b="1" sz="2200">
              <a:solidFill>
                <a:srgbClr val="FFFFFF"/>
              </a:solidFill>
            </a:endParaRPr>
          </a:p>
        </p:txBody>
      </p:sp>
      <p:pic>
        <p:nvPicPr>
          <p:cNvPr id="302" name="Google Shape;302;p38"/>
          <p:cNvPicPr preferRelativeResize="0"/>
          <p:nvPr/>
        </p:nvPicPr>
        <p:blipFill>
          <a:blip r:embed="rId3">
            <a:alphaModFix/>
          </a:blip>
          <a:stretch>
            <a:fillRect/>
          </a:stretch>
        </p:blipFill>
        <p:spPr>
          <a:xfrm>
            <a:off x="4040353" y="1197199"/>
            <a:ext cx="4970774" cy="3301475"/>
          </a:xfrm>
          <a:prstGeom prst="rect">
            <a:avLst/>
          </a:prstGeom>
          <a:noFill/>
          <a:ln>
            <a:noFill/>
          </a:ln>
        </p:spPr>
      </p:pic>
      <p:pic>
        <p:nvPicPr>
          <p:cNvPr id="303" name="Google Shape;303;p38"/>
          <p:cNvPicPr preferRelativeResize="0"/>
          <p:nvPr/>
        </p:nvPicPr>
        <p:blipFill>
          <a:blip r:embed="rId4">
            <a:alphaModFix/>
          </a:blip>
          <a:stretch>
            <a:fillRect/>
          </a:stretch>
        </p:blipFill>
        <p:spPr>
          <a:xfrm>
            <a:off x="452375" y="859275"/>
            <a:ext cx="3180350" cy="3868375"/>
          </a:xfrm>
          <a:prstGeom prst="rect">
            <a:avLst/>
          </a:prstGeom>
          <a:noFill/>
          <a:ln>
            <a:noFill/>
          </a:ln>
        </p:spPr>
      </p:pic>
      <p:sp>
        <p:nvSpPr>
          <p:cNvPr id="304" name="Google Shape;304;p38"/>
          <p:cNvSpPr txBox="1"/>
          <p:nvPr/>
        </p:nvSpPr>
        <p:spPr>
          <a:xfrm>
            <a:off x="94825" y="662125"/>
            <a:ext cx="8896800" cy="38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50"/>
              <a:buFont typeface="Arial"/>
              <a:buNone/>
            </a:pPr>
            <a:r>
              <a:rPr b="1" lang="en-US" sz="2000">
                <a:solidFill>
                  <a:schemeClr val="lt1"/>
                </a:solidFill>
              </a:rPr>
              <a:t>Bir dakika içinde internette neler oluyor</a:t>
            </a:r>
            <a:endParaRPr sz="2000">
              <a:solidFill>
                <a:schemeClr val="lt1"/>
              </a:solidFill>
            </a:endParaRPr>
          </a:p>
        </p:txBody>
      </p:sp>
      <p:sp>
        <p:nvSpPr>
          <p:cNvPr id="305" name="Google Shape;305;p38"/>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r>
              <a:rPr lang="en-US" sz="800" u="sng">
                <a:solidFill>
                  <a:schemeClr val="hlink"/>
                </a:solidFill>
                <a:hlinkClick r:id="rId5"/>
              </a:rPr>
              <a:t>E-Discovery Today &amp; LTMG</a:t>
            </a:r>
            <a:endParaRPr sz="800">
              <a:solidFill>
                <a:srgbClr val="FFF2CC"/>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Kompleks malware oluşturma araçları arttı</a:t>
            </a:r>
            <a:endParaRPr sz="2200">
              <a:solidFill>
                <a:srgbClr val="FFFFFF"/>
              </a:solidFill>
            </a:endParaRPr>
          </a:p>
        </p:txBody>
      </p:sp>
      <p:pic>
        <p:nvPicPr>
          <p:cNvPr id="311" name="Google Shape;311;p39"/>
          <p:cNvPicPr preferRelativeResize="0"/>
          <p:nvPr/>
        </p:nvPicPr>
        <p:blipFill rotWithShape="1">
          <a:blip r:embed="rId3">
            <a:alphaModFix/>
          </a:blip>
          <a:srcRect b="0" l="0" r="0" t="13382"/>
          <a:stretch/>
        </p:blipFill>
        <p:spPr>
          <a:xfrm>
            <a:off x="4261100" y="664650"/>
            <a:ext cx="4670849" cy="4015800"/>
          </a:xfrm>
          <a:prstGeom prst="rect">
            <a:avLst/>
          </a:prstGeom>
          <a:noFill/>
          <a:ln>
            <a:noFill/>
          </a:ln>
        </p:spPr>
      </p:pic>
      <p:pic>
        <p:nvPicPr>
          <p:cNvPr id="312" name="Google Shape;312;p39"/>
          <p:cNvPicPr preferRelativeResize="0"/>
          <p:nvPr/>
        </p:nvPicPr>
        <p:blipFill rotWithShape="1">
          <a:blip r:embed="rId4">
            <a:alphaModFix/>
          </a:blip>
          <a:srcRect b="0" l="0" r="0" t="0"/>
          <a:stretch/>
        </p:blipFill>
        <p:spPr>
          <a:xfrm>
            <a:off x="152275" y="1148000"/>
            <a:ext cx="3688000" cy="2939951"/>
          </a:xfrm>
          <a:prstGeom prst="rect">
            <a:avLst/>
          </a:prstGeom>
          <a:noFill/>
          <a:ln>
            <a:noFill/>
          </a:ln>
        </p:spPr>
      </p:pic>
      <p:sp>
        <p:nvSpPr>
          <p:cNvPr id="313" name="Google Shape;313;p39"/>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endParaRPr sz="800">
              <a:solidFill>
                <a:srgbClr val="FFF2CC"/>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chemeClr val="lt1"/>
                </a:solidFill>
              </a:rPr>
              <a:t>Saldırgan </a:t>
            </a:r>
            <a:r>
              <a:rPr lang="en-US" sz="2200">
                <a:solidFill>
                  <a:schemeClr val="lt1"/>
                </a:solidFill>
              </a:rPr>
              <a:t>k</a:t>
            </a:r>
            <a:r>
              <a:rPr b="1" lang="en-US" sz="2200">
                <a:solidFill>
                  <a:schemeClr val="lt1"/>
                </a:solidFill>
              </a:rPr>
              <a:t>iralama</a:t>
            </a:r>
            <a:endParaRPr b="1" sz="2200">
              <a:solidFill>
                <a:schemeClr val="lt1"/>
              </a:solidFill>
            </a:endParaRPr>
          </a:p>
        </p:txBody>
      </p:sp>
      <p:pic>
        <p:nvPicPr>
          <p:cNvPr id="319" name="Google Shape;319;p40"/>
          <p:cNvPicPr preferRelativeResize="0"/>
          <p:nvPr/>
        </p:nvPicPr>
        <p:blipFill rotWithShape="1">
          <a:blip r:embed="rId3">
            <a:alphaModFix/>
          </a:blip>
          <a:srcRect b="0" l="2751" r="3006" t="4479"/>
          <a:stretch/>
        </p:blipFill>
        <p:spPr>
          <a:xfrm>
            <a:off x="95450" y="921250"/>
            <a:ext cx="5172124" cy="3139550"/>
          </a:xfrm>
          <a:prstGeom prst="rect">
            <a:avLst/>
          </a:prstGeom>
          <a:noFill/>
          <a:ln>
            <a:noFill/>
          </a:ln>
        </p:spPr>
      </p:pic>
      <p:sp>
        <p:nvSpPr>
          <p:cNvPr id="320" name="Google Shape;320;p40"/>
          <p:cNvSpPr txBox="1"/>
          <p:nvPr/>
        </p:nvSpPr>
        <p:spPr>
          <a:xfrm>
            <a:off x="0" y="4831050"/>
            <a:ext cx="91440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 </a:t>
            </a:r>
            <a:endParaRPr sz="800">
              <a:solidFill>
                <a:srgbClr val="FFF2CC"/>
              </a:solidFill>
            </a:endParaRPr>
          </a:p>
        </p:txBody>
      </p:sp>
      <p:pic>
        <p:nvPicPr>
          <p:cNvPr id="321" name="Google Shape;321;p40"/>
          <p:cNvPicPr preferRelativeResize="0"/>
          <p:nvPr/>
        </p:nvPicPr>
        <p:blipFill rotWithShape="1">
          <a:blip r:embed="rId4">
            <a:alphaModFix/>
          </a:blip>
          <a:srcRect b="0" l="0" r="16805" t="0"/>
          <a:stretch/>
        </p:blipFill>
        <p:spPr>
          <a:xfrm>
            <a:off x="5316175" y="921250"/>
            <a:ext cx="3682398" cy="31395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Saldırı için kullanılan dosya türleri çoğaldı</a:t>
            </a:r>
            <a:endParaRPr sz="2200">
              <a:solidFill>
                <a:srgbClr val="FFFFFF"/>
              </a:solidFill>
            </a:endParaRPr>
          </a:p>
        </p:txBody>
      </p:sp>
      <p:sp>
        <p:nvSpPr>
          <p:cNvPr id="327" name="Google Shape;327;p41"/>
          <p:cNvSpPr txBox="1"/>
          <p:nvPr/>
        </p:nvSpPr>
        <p:spPr>
          <a:xfrm>
            <a:off x="721849" y="1197202"/>
            <a:ext cx="5794200" cy="275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328" name="Google Shape;328;p41"/>
          <p:cNvPicPr preferRelativeResize="0"/>
          <p:nvPr/>
        </p:nvPicPr>
        <p:blipFill rotWithShape="1">
          <a:blip r:embed="rId3">
            <a:alphaModFix/>
          </a:blip>
          <a:srcRect b="0" l="0" r="0" t="0"/>
          <a:stretch/>
        </p:blipFill>
        <p:spPr>
          <a:xfrm>
            <a:off x="123600" y="716822"/>
            <a:ext cx="8896799" cy="2944553"/>
          </a:xfrm>
          <a:prstGeom prst="rect">
            <a:avLst/>
          </a:prstGeom>
          <a:noFill/>
          <a:ln>
            <a:noFill/>
          </a:ln>
        </p:spPr>
      </p:pic>
      <p:pic>
        <p:nvPicPr>
          <p:cNvPr descr="https://upload.wikimedia.org/wikipedia/tr/7/7c/Virus-Total-Logo.JPG" id="329" name="Google Shape;329;p41">
            <a:hlinkClick r:id="rId4"/>
          </p:cNvPr>
          <p:cNvPicPr preferRelativeResize="0"/>
          <p:nvPr/>
        </p:nvPicPr>
        <p:blipFill rotWithShape="1">
          <a:blip r:embed="rId5">
            <a:alphaModFix/>
          </a:blip>
          <a:srcRect b="0" l="0" r="0" t="0"/>
          <a:stretch/>
        </p:blipFill>
        <p:spPr>
          <a:xfrm>
            <a:off x="2459151" y="3807841"/>
            <a:ext cx="4056900" cy="609600"/>
          </a:xfrm>
          <a:prstGeom prst="rect">
            <a:avLst/>
          </a:prstGeom>
          <a:noFill/>
          <a:ln>
            <a:noFill/>
          </a:ln>
        </p:spPr>
      </p:pic>
      <p:sp>
        <p:nvSpPr>
          <p:cNvPr id="330" name="Google Shape;330;p41"/>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created by author from </a:t>
            </a:r>
            <a:r>
              <a:rPr lang="en-US" sz="800" u="sng">
                <a:solidFill>
                  <a:schemeClr val="hlink"/>
                </a:solidFill>
                <a:hlinkClick r:id="rId6"/>
              </a:rPr>
              <a:t>virus total stats page.</a:t>
            </a:r>
            <a:endParaRPr sz="800">
              <a:solidFill>
                <a:srgbClr val="FFF2CC"/>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Siber </a:t>
            </a:r>
            <a:r>
              <a:rPr lang="en-US" sz="2200">
                <a:solidFill>
                  <a:srgbClr val="FFFFFF"/>
                </a:solidFill>
              </a:rPr>
              <a:t>s</a:t>
            </a:r>
            <a:r>
              <a:rPr b="1" lang="en-US" sz="2200">
                <a:solidFill>
                  <a:srgbClr val="FFFFFF"/>
                </a:solidFill>
              </a:rPr>
              <a:t>aldırıların </a:t>
            </a:r>
            <a:r>
              <a:rPr lang="en-US" sz="2200">
                <a:solidFill>
                  <a:srgbClr val="FFFFFF"/>
                </a:solidFill>
              </a:rPr>
              <a:t>e</a:t>
            </a:r>
            <a:r>
              <a:rPr b="1" lang="en-US" sz="2200">
                <a:solidFill>
                  <a:srgbClr val="FFFFFF"/>
                </a:solidFill>
              </a:rPr>
              <a:t>vrimi</a:t>
            </a:r>
            <a:endParaRPr b="1" sz="2200">
              <a:solidFill>
                <a:srgbClr val="FFFFFF"/>
              </a:solidFill>
            </a:endParaRPr>
          </a:p>
        </p:txBody>
      </p:sp>
      <p:pic>
        <p:nvPicPr>
          <p:cNvPr id="336" name="Google Shape;336;p42"/>
          <p:cNvPicPr preferRelativeResize="0"/>
          <p:nvPr/>
        </p:nvPicPr>
        <p:blipFill rotWithShape="1">
          <a:blip r:embed="rId3">
            <a:alphaModFix/>
          </a:blip>
          <a:srcRect b="0" l="0" r="0" t="2752"/>
          <a:stretch/>
        </p:blipFill>
        <p:spPr>
          <a:xfrm>
            <a:off x="1032600" y="710100"/>
            <a:ext cx="5441226" cy="4118249"/>
          </a:xfrm>
          <a:prstGeom prst="rect">
            <a:avLst/>
          </a:prstGeom>
          <a:noFill/>
          <a:ln>
            <a:noFill/>
          </a:ln>
        </p:spPr>
      </p:pic>
      <p:sp>
        <p:nvSpPr>
          <p:cNvPr id="337" name="Google Shape;337;p42"/>
          <p:cNvSpPr txBox="1"/>
          <p:nvPr/>
        </p:nvSpPr>
        <p:spPr>
          <a:xfrm>
            <a:off x="4555744" y="855769"/>
            <a:ext cx="1868400" cy="243300"/>
          </a:xfrm>
          <a:prstGeom prst="rect">
            <a:avLst/>
          </a:prstGeom>
          <a:gradFill>
            <a:gsLst>
              <a:gs pos="0">
                <a:srgbClr val="FBFDFD"/>
              </a:gs>
              <a:gs pos="74000">
                <a:srgbClr val="DFF0F2"/>
              </a:gs>
              <a:gs pos="83000">
                <a:srgbClr val="DFF0F2"/>
              </a:gs>
              <a:gs pos="100000">
                <a:srgbClr val="E9F5F6"/>
              </a:gs>
            </a:gsLst>
            <a:lin ang="10800025"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50"/>
              <a:buFont typeface="Arial"/>
              <a:buNone/>
            </a:pPr>
            <a:r>
              <a:rPr b="1" i="0" lang="en-US" sz="1800" u="none" cap="none" strike="noStrike">
                <a:solidFill>
                  <a:srgbClr val="000000"/>
                </a:solidFill>
                <a:latin typeface="Arial"/>
                <a:ea typeface="Arial"/>
                <a:cs typeface="Arial"/>
                <a:sym typeface="Arial"/>
              </a:rPr>
              <a:t>500 milyon</a:t>
            </a:r>
            <a:endParaRPr/>
          </a:p>
        </p:txBody>
      </p:sp>
      <p:cxnSp>
        <p:nvCxnSpPr>
          <p:cNvPr id="338" name="Google Shape;338;p42"/>
          <p:cNvCxnSpPr/>
          <p:nvPr/>
        </p:nvCxnSpPr>
        <p:spPr>
          <a:xfrm>
            <a:off x="3575954" y="3331725"/>
            <a:ext cx="1568100" cy="846900"/>
          </a:xfrm>
          <a:prstGeom prst="straightConnector1">
            <a:avLst/>
          </a:prstGeom>
          <a:solidFill>
            <a:srgbClr val="800000"/>
          </a:solidFill>
          <a:ln cap="flat" cmpd="sng" w="63500">
            <a:solidFill>
              <a:srgbClr val="800000"/>
            </a:solidFill>
            <a:prstDash val="solid"/>
            <a:round/>
            <a:headEnd len="sm" w="sm" type="none"/>
            <a:tailEnd len="lg" w="lg" type="stealth"/>
          </a:ln>
        </p:spPr>
      </p:cxnSp>
      <p:sp>
        <p:nvSpPr>
          <p:cNvPr id="339" name="Google Shape;339;p42"/>
          <p:cNvSpPr txBox="1"/>
          <p:nvPr/>
        </p:nvSpPr>
        <p:spPr>
          <a:xfrm>
            <a:off x="2706212" y="2850424"/>
            <a:ext cx="2387400" cy="24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50"/>
              <a:buFont typeface="Arial"/>
              <a:buNone/>
            </a:pPr>
            <a:r>
              <a:rPr b="1" i="0" lang="en-US" sz="1200" u="none" cap="none" strike="noStrike">
                <a:solidFill>
                  <a:srgbClr val="000000"/>
                </a:solidFill>
                <a:latin typeface="Arial"/>
                <a:ea typeface="Arial"/>
                <a:cs typeface="Arial"/>
                <a:sym typeface="Arial"/>
              </a:rPr>
              <a:t>Bu nokta da neler oldu</a:t>
            </a:r>
            <a:endParaRPr sz="1200"/>
          </a:p>
        </p:txBody>
      </p:sp>
      <p:cxnSp>
        <p:nvCxnSpPr>
          <p:cNvPr id="340" name="Google Shape;340;p42"/>
          <p:cNvCxnSpPr/>
          <p:nvPr/>
        </p:nvCxnSpPr>
        <p:spPr>
          <a:xfrm>
            <a:off x="3560150" y="3214700"/>
            <a:ext cx="2205600" cy="6000"/>
          </a:xfrm>
          <a:prstGeom prst="straightConnector1">
            <a:avLst/>
          </a:prstGeom>
          <a:solidFill>
            <a:srgbClr val="800000"/>
          </a:solidFill>
          <a:ln cap="flat" cmpd="sng" w="63500">
            <a:solidFill>
              <a:srgbClr val="800000"/>
            </a:solidFill>
            <a:prstDash val="solid"/>
            <a:round/>
            <a:headEnd len="sm" w="sm" type="none"/>
            <a:tailEnd len="lg" w="lg" type="stealth"/>
          </a:ln>
        </p:spPr>
      </p:cxnSp>
      <p:sp>
        <p:nvSpPr>
          <p:cNvPr id="341" name="Google Shape;341;p42"/>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created by author. The image show malware increasing rate in </a:t>
            </a:r>
            <a:r>
              <a:rPr lang="en-US" sz="800" u="sng">
                <a:solidFill>
                  <a:schemeClr val="hlink"/>
                </a:solidFill>
                <a:hlinkClick r:id="rId4"/>
              </a:rPr>
              <a:t>av-test.org</a:t>
            </a:r>
            <a:endParaRPr sz="800">
              <a:solidFill>
                <a:srgbClr val="FFF2CC"/>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4445"/>
        </a:solidFill>
      </p:bgPr>
    </p:bg>
    <p:spTree>
      <p:nvGrpSpPr>
        <p:cNvPr id="345" name="Shape 345"/>
        <p:cNvGrpSpPr/>
        <p:nvPr/>
      </p:nvGrpSpPr>
      <p:grpSpPr>
        <a:xfrm>
          <a:off x="0" y="0"/>
          <a:ext cx="0" cy="0"/>
          <a:chOff x="0" y="0"/>
          <a:chExt cx="0" cy="0"/>
        </a:xfrm>
      </p:grpSpPr>
      <p:sp>
        <p:nvSpPr>
          <p:cNvPr id="346" name="Google Shape;346;p43"/>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Siber </a:t>
            </a:r>
            <a:r>
              <a:rPr lang="en-US" sz="2200">
                <a:solidFill>
                  <a:srgbClr val="FFFFFF"/>
                </a:solidFill>
              </a:rPr>
              <a:t>s</a:t>
            </a:r>
            <a:r>
              <a:rPr b="1" lang="en-US" sz="2200">
                <a:solidFill>
                  <a:srgbClr val="FFFFFF"/>
                </a:solidFill>
              </a:rPr>
              <a:t>aldırıların </a:t>
            </a:r>
            <a:r>
              <a:rPr lang="en-US" sz="2200">
                <a:solidFill>
                  <a:srgbClr val="FFFFFF"/>
                </a:solidFill>
              </a:rPr>
              <a:t>e</a:t>
            </a:r>
            <a:r>
              <a:rPr b="1" lang="en-US" sz="2200">
                <a:solidFill>
                  <a:srgbClr val="FFFFFF"/>
                </a:solidFill>
              </a:rPr>
              <a:t>vrimi</a:t>
            </a:r>
            <a:endParaRPr b="1" sz="2200">
              <a:solidFill>
                <a:srgbClr val="FFFFFF"/>
              </a:solidFill>
            </a:endParaRPr>
          </a:p>
        </p:txBody>
      </p:sp>
      <p:sp>
        <p:nvSpPr>
          <p:cNvPr id="347" name="Google Shape;347;p43"/>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created by author. The image show malware increasing rate in </a:t>
            </a:r>
            <a:r>
              <a:rPr lang="en-US" sz="800" u="sng">
                <a:solidFill>
                  <a:schemeClr val="hlink"/>
                </a:solidFill>
                <a:hlinkClick r:id="rId3"/>
              </a:rPr>
              <a:t>av-test.org</a:t>
            </a:r>
            <a:endParaRPr sz="800">
              <a:solidFill>
                <a:srgbClr val="FFF2CC"/>
              </a:solidFill>
            </a:endParaRPr>
          </a:p>
        </p:txBody>
      </p:sp>
      <p:pic>
        <p:nvPicPr>
          <p:cNvPr id="348" name="Google Shape;348;p43"/>
          <p:cNvPicPr preferRelativeResize="0"/>
          <p:nvPr/>
        </p:nvPicPr>
        <p:blipFill rotWithShape="1">
          <a:blip r:embed="rId4">
            <a:alphaModFix/>
          </a:blip>
          <a:srcRect b="0" l="0" r="0" t="9869"/>
          <a:stretch/>
        </p:blipFill>
        <p:spPr>
          <a:xfrm>
            <a:off x="152400" y="826038"/>
            <a:ext cx="8839199" cy="37878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44445"/>
        </a:solidFill>
      </p:bgPr>
    </p:bg>
    <p:spTree>
      <p:nvGrpSpPr>
        <p:cNvPr id="352" name="Shape 352"/>
        <p:cNvGrpSpPr/>
        <p:nvPr/>
      </p:nvGrpSpPr>
      <p:grpSpPr>
        <a:xfrm>
          <a:off x="0" y="0"/>
          <a:ext cx="0" cy="0"/>
          <a:chOff x="0" y="0"/>
          <a:chExt cx="0" cy="0"/>
        </a:xfrm>
      </p:grpSpPr>
      <p:sp>
        <p:nvSpPr>
          <p:cNvPr id="353" name="Google Shape;353;p44"/>
          <p:cNvSpPr/>
          <p:nvPr/>
        </p:nvSpPr>
        <p:spPr>
          <a:xfrm>
            <a:off x="432875" y="1055713"/>
            <a:ext cx="7651800" cy="279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Consolas"/>
              <a:buNone/>
            </a:pPr>
            <a:r>
              <a:rPr i="0" lang="en-US" sz="1400" u="none" cap="none" strike="noStrike">
                <a:solidFill>
                  <a:srgbClr val="FFFFFF"/>
                </a:solidFill>
                <a:latin typeface="Courier New"/>
                <a:ea typeface="Courier New"/>
                <a:cs typeface="Courier New"/>
                <a:sym typeface="Courier New"/>
              </a:rPr>
              <a:t>remnux@remnux:~/Desktop$ pehash torrentlocker.exe</a:t>
            </a:r>
            <a:endParaRPr>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Consolas"/>
              <a:buNone/>
            </a:pPr>
            <a:r>
              <a:rPr i="0" lang="en-US" sz="1400" u="none" cap="none" strike="noStrike">
                <a:solidFill>
                  <a:srgbClr val="FFFFFF"/>
                </a:solidFill>
                <a:latin typeface="Courier New"/>
                <a:ea typeface="Courier New"/>
                <a:cs typeface="Courier New"/>
                <a:sym typeface="Courier New"/>
              </a:rPr>
              <a:t>File:	torrentlocker.exe</a:t>
            </a:r>
            <a:endParaRPr>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Consolas"/>
              <a:buNone/>
            </a:pPr>
            <a:r>
              <a:rPr i="0" lang="en-US" sz="1400" u="none" cap="none" strike="noStrike">
                <a:solidFill>
                  <a:srgbClr val="FFFFFF"/>
                </a:solidFill>
                <a:latin typeface="Courier New"/>
                <a:ea typeface="Courier New"/>
                <a:cs typeface="Courier New"/>
                <a:sym typeface="Courier New"/>
              </a:rPr>
              <a:t>md5:    </a:t>
            </a:r>
            <a:r>
              <a:rPr b="1" i="0" lang="en-US" sz="1400" u="none" cap="none" strike="noStrike">
                <a:solidFill>
                  <a:srgbClr val="FFFFFF"/>
                </a:solidFill>
                <a:latin typeface="Courier New"/>
                <a:ea typeface="Courier New"/>
                <a:cs typeface="Courier New"/>
                <a:sym typeface="Courier New"/>
              </a:rPr>
              <a:t>4cbeb9cd18604fd16d1fa4c4350d8ab0</a:t>
            </a:r>
            <a:endParaRPr>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Consolas"/>
              <a:buNone/>
            </a:pPr>
            <a:r>
              <a:rPr i="0" lang="en-US" sz="1400" u="none" cap="none" strike="noStrike">
                <a:solidFill>
                  <a:srgbClr val="FFFFFF"/>
                </a:solidFill>
                <a:latin typeface="Courier New"/>
                <a:ea typeface="Courier New"/>
                <a:cs typeface="Courier New"/>
                <a:sym typeface="Courier New"/>
              </a:rPr>
              <a:t>sha1:   </a:t>
            </a:r>
            <a:r>
              <a:rPr b="1" i="0" lang="en-US" sz="1400" u="none" cap="none" strike="noStrike">
                <a:solidFill>
                  <a:srgbClr val="FFFFFF"/>
                </a:solidFill>
                <a:latin typeface="Courier New"/>
                <a:ea typeface="Courier New"/>
                <a:cs typeface="Courier New"/>
                <a:sym typeface="Courier New"/>
              </a:rPr>
              <a:t>eaa4b62ef92e9413477728325be004a5a43d4c83</a:t>
            </a:r>
            <a:endParaRPr>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Consolas"/>
              <a:buNone/>
            </a:pPr>
            <a:r>
              <a:rPr i="0" lang="en-US" sz="1400" u="none" cap="none" strike="noStrike">
                <a:solidFill>
                  <a:srgbClr val="FFFFFF"/>
                </a:solidFill>
                <a:latin typeface="Courier New"/>
                <a:ea typeface="Courier New"/>
                <a:cs typeface="Courier New"/>
                <a:sym typeface="Courier New"/>
              </a:rPr>
              <a:t>ssdeep:          </a:t>
            </a:r>
            <a:endParaRPr>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FFFFFF"/>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Consolas"/>
              <a:buNone/>
            </a:pPr>
            <a:r>
              <a:rPr b="1" i="0" lang="en-US" sz="1400" u="none" cap="none" strike="noStrike">
                <a:solidFill>
                  <a:srgbClr val="FFFFFF"/>
                </a:solidFill>
                <a:latin typeface="Courier New"/>
                <a:ea typeface="Courier New"/>
                <a:cs typeface="Courier New"/>
                <a:sym typeface="Courier New"/>
              </a:rPr>
              <a:t>6144:NZ3RRJKEj8Emqh9ijN9MMd30zW73KQgpc837NBH:LhRzwEm7jEjz+/g2o7fH</a:t>
            </a:r>
            <a:endParaRPr>
              <a:solidFill>
                <a:srgbClr val="FFFFFF"/>
              </a:solidFill>
              <a:latin typeface="Courier New"/>
              <a:ea typeface="Courier New"/>
              <a:cs typeface="Courier New"/>
              <a:sym typeface="Courier New"/>
            </a:endParaRPr>
          </a:p>
        </p:txBody>
      </p:sp>
      <p:sp>
        <p:nvSpPr>
          <p:cNvPr id="354" name="Google Shape;354;p44"/>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Malware </a:t>
            </a:r>
            <a:r>
              <a:rPr lang="en-US" sz="2200">
                <a:solidFill>
                  <a:srgbClr val="FFFFFF"/>
                </a:solidFill>
              </a:rPr>
              <a:t>t</a:t>
            </a:r>
            <a:r>
              <a:rPr b="1" lang="en-US" sz="2200">
                <a:solidFill>
                  <a:srgbClr val="FFFFFF"/>
                </a:solidFill>
              </a:rPr>
              <a:t>espit </a:t>
            </a:r>
            <a:r>
              <a:rPr lang="en-US" sz="2200">
                <a:solidFill>
                  <a:srgbClr val="FFFFFF"/>
                </a:solidFill>
              </a:rPr>
              <a:t>y</a:t>
            </a:r>
            <a:r>
              <a:rPr b="1" lang="en-US" sz="2200">
                <a:solidFill>
                  <a:srgbClr val="FFFFFF"/>
                </a:solidFill>
              </a:rPr>
              <a:t>öntemleri </a:t>
            </a:r>
            <a:r>
              <a:rPr lang="en-US" sz="2200">
                <a:solidFill>
                  <a:srgbClr val="FFFFFF"/>
                </a:solidFill>
              </a:rPr>
              <a:t>ve a</a:t>
            </a:r>
            <a:r>
              <a:rPr b="1" lang="en-US" sz="2200">
                <a:solidFill>
                  <a:srgbClr val="FFFFFF"/>
                </a:solidFill>
              </a:rPr>
              <a:t>ntivirüs</a:t>
            </a:r>
            <a:r>
              <a:rPr lang="en-US" sz="2200">
                <a:solidFill>
                  <a:srgbClr val="FFFFFF"/>
                </a:solidFill>
              </a:rPr>
              <a:t> programları</a:t>
            </a:r>
            <a:endParaRPr b="1" sz="2200">
              <a:solidFill>
                <a:srgbClr val="FFFFFF"/>
              </a:solidFill>
            </a:endParaRPr>
          </a:p>
        </p:txBody>
      </p:sp>
      <p:pic>
        <p:nvPicPr>
          <p:cNvPr descr="http://www.buildthesong.net/wp-content/uploads/2015/05/identity1.png" id="355" name="Google Shape;355;p44"/>
          <p:cNvPicPr preferRelativeResize="0"/>
          <p:nvPr/>
        </p:nvPicPr>
        <p:blipFill rotWithShape="1">
          <a:blip r:embed="rId3">
            <a:alphaModFix amt="84000"/>
          </a:blip>
          <a:srcRect b="0" l="0" r="0" t="0"/>
          <a:stretch/>
        </p:blipFill>
        <p:spPr>
          <a:xfrm rot="1287915">
            <a:off x="5829685" y="928997"/>
            <a:ext cx="1603581" cy="1843930"/>
          </a:xfrm>
          <a:prstGeom prst="rect">
            <a:avLst/>
          </a:prstGeom>
          <a:noFill/>
          <a:ln>
            <a:noFill/>
          </a:ln>
        </p:spPr>
      </p:pic>
      <p:sp>
        <p:nvSpPr>
          <p:cNvPr id="356" name="Google Shape;356;p44"/>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created by author</a:t>
            </a:r>
            <a:endParaRPr sz="800">
              <a:solidFill>
                <a:srgbClr val="FFF2CC"/>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152275" y="0"/>
            <a:ext cx="88968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İmza tabanlı </a:t>
            </a:r>
            <a:r>
              <a:rPr lang="en-US" sz="2200">
                <a:solidFill>
                  <a:srgbClr val="FFFFFF"/>
                </a:solidFill>
              </a:rPr>
              <a:t>antivirüs</a:t>
            </a:r>
            <a:r>
              <a:rPr lang="en-US" sz="2200">
                <a:solidFill>
                  <a:srgbClr val="FFFFFF"/>
                </a:solidFill>
              </a:rPr>
              <a:t> sistemlerini atlatan sistemler yaygınlaştı</a:t>
            </a:r>
            <a:endParaRPr sz="2200">
              <a:solidFill>
                <a:srgbClr val="FFFFFF"/>
              </a:solidFill>
            </a:endParaRPr>
          </a:p>
        </p:txBody>
      </p:sp>
      <p:pic>
        <p:nvPicPr>
          <p:cNvPr id="362" name="Google Shape;362;p45"/>
          <p:cNvPicPr preferRelativeResize="0"/>
          <p:nvPr/>
        </p:nvPicPr>
        <p:blipFill rotWithShape="1">
          <a:blip r:embed="rId3">
            <a:alphaModFix/>
          </a:blip>
          <a:srcRect b="0" l="0" r="0" t="0"/>
          <a:stretch/>
        </p:blipFill>
        <p:spPr>
          <a:xfrm>
            <a:off x="379475" y="728662"/>
            <a:ext cx="6309422" cy="3924437"/>
          </a:xfrm>
          <a:prstGeom prst="rect">
            <a:avLst/>
          </a:prstGeom>
          <a:noFill/>
          <a:ln>
            <a:noFill/>
          </a:ln>
        </p:spPr>
      </p:pic>
      <p:sp>
        <p:nvSpPr>
          <p:cNvPr id="363" name="Google Shape;363;p45"/>
          <p:cNvSpPr/>
          <p:nvPr/>
        </p:nvSpPr>
        <p:spPr>
          <a:xfrm>
            <a:off x="464350" y="1835025"/>
            <a:ext cx="1224000" cy="224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cxnSp>
        <p:nvCxnSpPr>
          <p:cNvPr id="364" name="Google Shape;364;p45"/>
          <p:cNvCxnSpPr/>
          <p:nvPr/>
        </p:nvCxnSpPr>
        <p:spPr>
          <a:xfrm>
            <a:off x="379471" y="4442705"/>
            <a:ext cx="3740400" cy="0"/>
          </a:xfrm>
          <a:prstGeom prst="straightConnector1">
            <a:avLst/>
          </a:prstGeom>
          <a:solidFill>
            <a:srgbClr val="800000"/>
          </a:solidFill>
          <a:ln cap="flat" cmpd="sng" w="38100">
            <a:solidFill>
              <a:srgbClr val="FF0000"/>
            </a:solidFill>
            <a:prstDash val="solid"/>
            <a:round/>
            <a:headEnd len="sm" w="sm" type="none"/>
            <a:tailEnd len="sm" w="sm" type="none"/>
          </a:ln>
        </p:spPr>
      </p:cxnSp>
      <p:sp>
        <p:nvSpPr>
          <p:cNvPr id="365" name="Google Shape;365;p45"/>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created by author</a:t>
            </a:r>
            <a:endParaRPr sz="800">
              <a:solidFill>
                <a:srgbClr val="FFF2CC"/>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Metamorfik yöntemle kod gizleme</a:t>
            </a:r>
            <a:endParaRPr sz="2200">
              <a:solidFill>
                <a:srgbClr val="FFFFFF"/>
              </a:solidFill>
            </a:endParaRPr>
          </a:p>
        </p:txBody>
      </p:sp>
      <p:sp>
        <p:nvSpPr>
          <p:cNvPr id="371" name="Google Shape;371;p46"/>
          <p:cNvSpPr txBox="1"/>
          <p:nvPr/>
        </p:nvSpPr>
        <p:spPr>
          <a:xfrm>
            <a:off x="721849" y="1197202"/>
            <a:ext cx="5794200" cy="2755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a:p>
            <a:pPr indent="-342900" lvl="0" marL="342900" marR="0" rtl="0" algn="l">
              <a:lnSpc>
                <a:spcPct val="100000"/>
              </a:lnSpc>
              <a:spcBef>
                <a:spcPts val="48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pic>
        <p:nvPicPr>
          <p:cNvPr id="372" name="Google Shape;372;p46"/>
          <p:cNvPicPr preferRelativeResize="0"/>
          <p:nvPr/>
        </p:nvPicPr>
        <p:blipFill rotWithShape="1">
          <a:blip r:embed="rId3">
            <a:alphaModFix/>
          </a:blip>
          <a:srcRect b="0" l="0" r="0" t="0"/>
          <a:stretch/>
        </p:blipFill>
        <p:spPr>
          <a:xfrm>
            <a:off x="1272826" y="882425"/>
            <a:ext cx="5450319" cy="3580226"/>
          </a:xfrm>
          <a:prstGeom prst="rect">
            <a:avLst/>
          </a:prstGeom>
          <a:noFill/>
          <a:ln>
            <a:noFill/>
          </a:ln>
        </p:spPr>
      </p:pic>
      <p:sp>
        <p:nvSpPr>
          <p:cNvPr id="373" name="Google Shape;373;p46"/>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created by author</a:t>
            </a:r>
            <a:endParaRPr sz="800">
              <a:solidFill>
                <a:srgbClr val="FFF2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1"/>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Dersin Web sayfası</a:t>
            </a:r>
            <a:endParaRPr b="1" sz="2200">
              <a:solidFill>
                <a:srgbClr val="FFFFFF"/>
              </a:solidFill>
            </a:endParaRPr>
          </a:p>
        </p:txBody>
      </p:sp>
      <p:pic>
        <p:nvPicPr>
          <p:cNvPr id="51" name="Google Shape;51;p11"/>
          <p:cNvPicPr preferRelativeResize="0"/>
          <p:nvPr/>
        </p:nvPicPr>
        <p:blipFill>
          <a:blip r:embed="rId3">
            <a:alphaModFix/>
          </a:blip>
          <a:stretch>
            <a:fillRect/>
          </a:stretch>
        </p:blipFill>
        <p:spPr>
          <a:xfrm>
            <a:off x="485175" y="723325"/>
            <a:ext cx="6012151" cy="402004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chemeClr val="lt1"/>
                </a:solidFill>
              </a:rPr>
              <a:t>Dünyada ne değişti?</a:t>
            </a:r>
            <a:endParaRPr b="1" sz="2200">
              <a:solidFill>
                <a:schemeClr val="lt1"/>
              </a:solidFill>
            </a:endParaRPr>
          </a:p>
        </p:txBody>
      </p:sp>
      <p:pic>
        <p:nvPicPr>
          <p:cNvPr id="379" name="Google Shape;379;p47"/>
          <p:cNvPicPr preferRelativeResize="0"/>
          <p:nvPr/>
        </p:nvPicPr>
        <p:blipFill>
          <a:blip r:embed="rId3">
            <a:alphaModFix/>
          </a:blip>
          <a:stretch>
            <a:fillRect/>
          </a:stretch>
        </p:blipFill>
        <p:spPr>
          <a:xfrm>
            <a:off x="348200" y="642438"/>
            <a:ext cx="6562028" cy="40724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8"/>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chemeClr val="lt1"/>
                </a:solidFill>
              </a:rPr>
              <a:t>Veri </a:t>
            </a:r>
            <a:r>
              <a:rPr lang="en-US" sz="2200">
                <a:solidFill>
                  <a:schemeClr val="lt1"/>
                </a:solidFill>
              </a:rPr>
              <a:t>k</a:t>
            </a:r>
            <a:r>
              <a:rPr b="1" lang="en-US" sz="2200">
                <a:solidFill>
                  <a:schemeClr val="lt1"/>
                </a:solidFill>
              </a:rPr>
              <a:t>aça</a:t>
            </a:r>
            <a:r>
              <a:rPr lang="en-US" sz="2200">
                <a:solidFill>
                  <a:schemeClr val="lt1"/>
                </a:solidFill>
              </a:rPr>
              <a:t>kları</a:t>
            </a:r>
            <a:endParaRPr sz="2200">
              <a:solidFill>
                <a:schemeClr val="lt1"/>
              </a:solidFill>
            </a:endParaRPr>
          </a:p>
        </p:txBody>
      </p:sp>
      <p:pic>
        <p:nvPicPr>
          <p:cNvPr id="385" name="Google Shape;385;p48"/>
          <p:cNvPicPr preferRelativeResize="0"/>
          <p:nvPr/>
        </p:nvPicPr>
        <p:blipFill rotWithShape="1">
          <a:blip r:embed="rId3">
            <a:alphaModFix/>
          </a:blip>
          <a:srcRect b="30503" l="3948" r="4643" t="8901"/>
          <a:stretch/>
        </p:blipFill>
        <p:spPr>
          <a:xfrm>
            <a:off x="143275" y="706763"/>
            <a:ext cx="4490925" cy="1641351"/>
          </a:xfrm>
          <a:prstGeom prst="rect">
            <a:avLst/>
          </a:prstGeom>
          <a:noFill/>
          <a:ln>
            <a:noFill/>
          </a:ln>
        </p:spPr>
      </p:pic>
      <p:pic>
        <p:nvPicPr>
          <p:cNvPr id="386" name="Google Shape;386;p48"/>
          <p:cNvPicPr preferRelativeResize="0"/>
          <p:nvPr/>
        </p:nvPicPr>
        <p:blipFill rotWithShape="1">
          <a:blip r:embed="rId4">
            <a:alphaModFix/>
          </a:blip>
          <a:srcRect b="18891" l="3570" r="2717" t="26808"/>
          <a:stretch/>
        </p:blipFill>
        <p:spPr>
          <a:xfrm>
            <a:off x="143275" y="2464475"/>
            <a:ext cx="4573700" cy="1122338"/>
          </a:xfrm>
          <a:prstGeom prst="rect">
            <a:avLst/>
          </a:prstGeom>
          <a:noFill/>
          <a:ln>
            <a:noFill/>
          </a:ln>
        </p:spPr>
      </p:pic>
      <p:pic>
        <p:nvPicPr>
          <p:cNvPr id="387" name="Google Shape;387;p48"/>
          <p:cNvPicPr preferRelativeResize="0"/>
          <p:nvPr/>
        </p:nvPicPr>
        <p:blipFill rotWithShape="1">
          <a:blip r:embed="rId5">
            <a:alphaModFix/>
          </a:blip>
          <a:srcRect b="26186" l="2593" r="4132" t="21198"/>
          <a:stretch/>
        </p:blipFill>
        <p:spPr>
          <a:xfrm>
            <a:off x="174300" y="3682850"/>
            <a:ext cx="4542674" cy="977919"/>
          </a:xfrm>
          <a:prstGeom prst="rect">
            <a:avLst/>
          </a:prstGeom>
          <a:noFill/>
          <a:ln>
            <a:noFill/>
          </a:ln>
        </p:spPr>
      </p:pic>
      <p:pic>
        <p:nvPicPr>
          <p:cNvPr id="388" name="Google Shape;388;p48"/>
          <p:cNvPicPr preferRelativeResize="0"/>
          <p:nvPr/>
        </p:nvPicPr>
        <p:blipFill rotWithShape="1">
          <a:blip r:embed="rId6">
            <a:alphaModFix/>
          </a:blip>
          <a:srcRect b="0" l="4201" r="2844" t="5562"/>
          <a:stretch/>
        </p:blipFill>
        <p:spPr>
          <a:xfrm>
            <a:off x="4907675" y="706774"/>
            <a:ext cx="4193551" cy="2835875"/>
          </a:xfrm>
          <a:prstGeom prst="rect">
            <a:avLst/>
          </a:prstGeom>
          <a:noFill/>
          <a:ln>
            <a:noFill/>
          </a:ln>
        </p:spPr>
      </p:pic>
      <p:sp>
        <p:nvSpPr>
          <p:cNvPr id="389" name="Google Shape;389;p48"/>
          <p:cNvSpPr txBox="1"/>
          <p:nvPr/>
        </p:nvSpPr>
        <p:spPr>
          <a:xfrm>
            <a:off x="0" y="4831050"/>
            <a:ext cx="9144000" cy="3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Ferhat Özgür Çatak </a:t>
            </a:r>
            <a:endParaRPr sz="800">
              <a:solidFill>
                <a:srgbClr val="FFF2CC"/>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Mirai I tarafından </a:t>
            </a:r>
            <a:r>
              <a:rPr lang="en-US" sz="2200">
                <a:solidFill>
                  <a:srgbClr val="FFFFFF"/>
                </a:solidFill>
              </a:rPr>
              <a:t>kullanılan varsayılan iot passwordler</a:t>
            </a:r>
            <a:endParaRPr b="1" sz="2200">
              <a:solidFill>
                <a:srgbClr val="FFFFFF"/>
              </a:solidFill>
            </a:endParaRPr>
          </a:p>
        </p:txBody>
      </p:sp>
      <p:pic>
        <p:nvPicPr>
          <p:cNvPr id="395" name="Google Shape;395;p49"/>
          <p:cNvPicPr preferRelativeResize="0"/>
          <p:nvPr/>
        </p:nvPicPr>
        <p:blipFill>
          <a:blip r:embed="rId3">
            <a:alphaModFix/>
          </a:blip>
          <a:stretch>
            <a:fillRect/>
          </a:stretch>
        </p:blipFill>
        <p:spPr>
          <a:xfrm>
            <a:off x="66275" y="591650"/>
            <a:ext cx="6499075" cy="4204075"/>
          </a:xfrm>
          <a:prstGeom prst="rect">
            <a:avLst/>
          </a:prstGeom>
          <a:noFill/>
          <a:ln>
            <a:noFill/>
          </a:ln>
        </p:spPr>
      </p:pic>
      <p:sp>
        <p:nvSpPr>
          <p:cNvPr id="396" name="Google Shape;396;p49"/>
          <p:cNvSpPr txBox="1"/>
          <p:nvPr/>
        </p:nvSpPr>
        <p:spPr>
          <a:xfrm>
            <a:off x="6565350" y="667975"/>
            <a:ext cx="2509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accent1"/>
                </a:solidFill>
                <a:hlinkClick r:id="rId4">
                  <a:extLst>
                    <a:ext uri="{A12FA001-AC4F-418D-AE19-62706E023703}">
                      <ahyp:hlinkClr val="tx"/>
                    </a:ext>
                  </a:extLst>
                </a:hlinkClick>
              </a:rPr>
              <a:t>https://intervisablog.wordpress.com/2016/10/26/here-are-the-devices-usernames-and-passwords-used-in-iot-ddos-attacks/</a:t>
            </a:r>
            <a:endParaRPr>
              <a:solidFill>
                <a:schemeClr val="accent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Zafiyet</a:t>
            </a:r>
            <a:r>
              <a:rPr lang="en-US" sz="2200">
                <a:solidFill>
                  <a:srgbClr val="FFFFFF"/>
                </a:solidFill>
              </a:rPr>
              <a:t>lerin yaşam süresi</a:t>
            </a:r>
            <a:endParaRPr b="1" sz="2200">
              <a:solidFill>
                <a:srgbClr val="FFFFFF"/>
              </a:solidFill>
            </a:endParaRPr>
          </a:p>
        </p:txBody>
      </p:sp>
      <p:pic>
        <p:nvPicPr>
          <p:cNvPr id="402" name="Google Shape;402;p50"/>
          <p:cNvPicPr preferRelativeResize="0"/>
          <p:nvPr/>
        </p:nvPicPr>
        <p:blipFill>
          <a:blip r:embed="rId3">
            <a:alphaModFix/>
          </a:blip>
          <a:stretch>
            <a:fillRect/>
          </a:stretch>
        </p:blipFill>
        <p:spPr>
          <a:xfrm>
            <a:off x="152275" y="1447551"/>
            <a:ext cx="5175690" cy="2932900"/>
          </a:xfrm>
          <a:prstGeom prst="rect">
            <a:avLst/>
          </a:prstGeom>
          <a:noFill/>
          <a:ln>
            <a:noFill/>
          </a:ln>
        </p:spPr>
      </p:pic>
      <p:sp>
        <p:nvSpPr>
          <p:cNvPr id="403" name="Google Shape;403;p50"/>
          <p:cNvSpPr txBox="1"/>
          <p:nvPr/>
        </p:nvSpPr>
        <p:spPr>
          <a:xfrm>
            <a:off x="0" y="4831050"/>
            <a:ext cx="9144000" cy="31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 </a:t>
            </a:r>
            <a:endParaRPr sz="800">
              <a:solidFill>
                <a:srgbClr val="FFF2CC"/>
              </a:solidFill>
            </a:endParaRPr>
          </a:p>
        </p:txBody>
      </p:sp>
      <p:pic>
        <p:nvPicPr>
          <p:cNvPr id="404" name="Google Shape;404;p50"/>
          <p:cNvPicPr preferRelativeResize="0"/>
          <p:nvPr/>
        </p:nvPicPr>
        <p:blipFill>
          <a:blip r:embed="rId4">
            <a:alphaModFix/>
          </a:blip>
          <a:stretch>
            <a:fillRect/>
          </a:stretch>
        </p:blipFill>
        <p:spPr>
          <a:xfrm>
            <a:off x="5391475" y="1848650"/>
            <a:ext cx="3671099" cy="1264362"/>
          </a:xfrm>
          <a:prstGeom prst="rect">
            <a:avLst/>
          </a:prstGeom>
          <a:noFill/>
          <a:ln>
            <a:noFill/>
          </a:ln>
        </p:spPr>
      </p:pic>
      <p:sp>
        <p:nvSpPr>
          <p:cNvPr id="405" name="Google Shape;405;p50"/>
          <p:cNvSpPr txBox="1"/>
          <p:nvPr/>
        </p:nvSpPr>
        <p:spPr>
          <a:xfrm>
            <a:off x="5391475" y="1447550"/>
            <a:ext cx="3578400" cy="32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t>Zafiyet ortalama yaşam süresi</a:t>
            </a:r>
            <a:endParaRPr b="1" sz="1800"/>
          </a:p>
        </p:txBody>
      </p:sp>
      <p:pic>
        <p:nvPicPr>
          <p:cNvPr id="406" name="Google Shape;406;p50"/>
          <p:cNvPicPr preferRelativeResize="0"/>
          <p:nvPr/>
        </p:nvPicPr>
        <p:blipFill rotWithShape="1">
          <a:blip r:embed="rId5">
            <a:alphaModFix/>
          </a:blip>
          <a:srcRect b="8391" l="0" r="0" t="13404"/>
          <a:stretch/>
        </p:blipFill>
        <p:spPr>
          <a:xfrm>
            <a:off x="5426915" y="3360900"/>
            <a:ext cx="3600210" cy="1020850"/>
          </a:xfrm>
          <a:prstGeom prst="rect">
            <a:avLst/>
          </a:prstGeom>
          <a:noFill/>
          <a:ln>
            <a:noFill/>
          </a:ln>
        </p:spPr>
      </p:pic>
      <p:sp>
        <p:nvSpPr>
          <p:cNvPr id="407" name="Google Shape;407;p50"/>
          <p:cNvSpPr txBox="1"/>
          <p:nvPr/>
        </p:nvSpPr>
        <p:spPr>
          <a:xfrm>
            <a:off x="105950" y="677050"/>
            <a:ext cx="8817600" cy="6075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US" sz="1500" u="sng">
                <a:solidFill>
                  <a:schemeClr val="accent1"/>
                </a:solidFill>
                <a:hlinkClick r:id="rId6">
                  <a:extLst>
                    <a:ext uri="{A12FA001-AC4F-418D-AE19-62706E023703}">
                      <ahyp:hlinkClr val="tx"/>
                    </a:ext>
                  </a:extLst>
                </a:hlinkClick>
              </a:rPr>
              <a:t>How Long Do Vulnerabilities Live in the Code? </a:t>
            </a:r>
            <a:br>
              <a:rPr b="1" lang="en-US" sz="1500" u="sng">
                <a:solidFill>
                  <a:schemeClr val="accent1"/>
                </a:solidFill>
                <a:hlinkClick r:id="rId7">
                  <a:extLst>
                    <a:ext uri="{A12FA001-AC4F-418D-AE19-62706E023703}">
                      <ahyp:hlinkClr val="tx"/>
                    </a:ext>
                  </a:extLst>
                </a:hlinkClick>
              </a:rPr>
            </a:br>
            <a:r>
              <a:rPr b="1" lang="en-US" sz="1500" u="sng">
                <a:solidFill>
                  <a:schemeClr val="accent1"/>
                </a:solidFill>
                <a:hlinkClick r:id="rId8">
                  <a:extLst>
                    <a:ext uri="{A12FA001-AC4F-418D-AE19-62706E023703}">
                      <ahyp:hlinkClr val="tx"/>
                    </a:ext>
                  </a:extLst>
                </a:hlinkClick>
              </a:rPr>
              <a:t>A Large-Scale Empirical Measurement Study on FOSS Vulnerability Lifetimes</a:t>
            </a:r>
            <a:endParaRPr b="1" sz="1200">
              <a:solidFill>
                <a:schemeClr val="accent1"/>
              </a:solidFill>
            </a:endParaRPr>
          </a:p>
        </p:txBody>
      </p:sp>
      <p:cxnSp>
        <p:nvCxnSpPr>
          <p:cNvPr id="408" name="Google Shape;408;p50"/>
          <p:cNvCxnSpPr/>
          <p:nvPr/>
        </p:nvCxnSpPr>
        <p:spPr>
          <a:xfrm>
            <a:off x="2966950" y="3759825"/>
            <a:ext cx="925800" cy="0"/>
          </a:xfrm>
          <a:prstGeom prst="straightConnector1">
            <a:avLst/>
          </a:prstGeom>
          <a:noFill/>
          <a:ln cap="flat" cmpd="sng" w="28575">
            <a:solidFill>
              <a:srgbClr val="FF0000"/>
            </a:solidFill>
            <a:prstDash val="solid"/>
            <a:round/>
            <a:headEnd len="med" w="med" type="none"/>
            <a:tailEnd len="med" w="med" type="none"/>
          </a:ln>
        </p:spPr>
      </p:cxnSp>
      <p:cxnSp>
        <p:nvCxnSpPr>
          <p:cNvPr id="409" name="Google Shape;409;p50"/>
          <p:cNvCxnSpPr/>
          <p:nvPr/>
        </p:nvCxnSpPr>
        <p:spPr>
          <a:xfrm>
            <a:off x="4245400" y="3979025"/>
            <a:ext cx="925800" cy="0"/>
          </a:xfrm>
          <a:prstGeom prst="straightConnector1">
            <a:avLst/>
          </a:prstGeom>
          <a:noFill/>
          <a:ln cap="flat" cmpd="sng" w="28575">
            <a:solidFill>
              <a:srgbClr val="FF0000"/>
            </a:solidFill>
            <a:prstDash val="solid"/>
            <a:round/>
            <a:headEnd len="med" w="med" type="none"/>
            <a:tailEnd len="med" w="med" type="none"/>
          </a:ln>
        </p:spPr>
      </p:cxnSp>
      <p:cxnSp>
        <p:nvCxnSpPr>
          <p:cNvPr id="410" name="Google Shape;410;p50"/>
          <p:cNvCxnSpPr/>
          <p:nvPr/>
        </p:nvCxnSpPr>
        <p:spPr>
          <a:xfrm>
            <a:off x="2231625" y="4236400"/>
            <a:ext cx="925800" cy="0"/>
          </a:xfrm>
          <a:prstGeom prst="straightConnector1">
            <a:avLst/>
          </a:prstGeom>
          <a:noFill/>
          <a:ln cap="flat" cmpd="sng" w="28575">
            <a:solidFill>
              <a:srgbClr val="FF0000"/>
            </a:solidFill>
            <a:prstDash val="solid"/>
            <a:round/>
            <a:headEnd len="med" w="med" type="none"/>
            <a:tailEnd len="med" w="med" type="none"/>
          </a:ln>
        </p:spPr>
      </p:cxnSp>
      <p:cxnSp>
        <p:nvCxnSpPr>
          <p:cNvPr id="411" name="Google Shape;411;p50"/>
          <p:cNvCxnSpPr/>
          <p:nvPr/>
        </p:nvCxnSpPr>
        <p:spPr>
          <a:xfrm>
            <a:off x="7269875" y="2747450"/>
            <a:ext cx="925800" cy="0"/>
          </a:xfrm>
          <a:prstGeom prst="straightConnector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1"/>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Log4j açığı</a:t>
            </a:r>
            <a:endParaRPr b="1" sz="2200">
              <a:solidFill>
                <a:srgbClr val="FFFFFF"/>
              </a:solidFill>
            </a:endParaRPr>
          </a:p>
        </p:txBody>
      </p:sp>
      <p:pic>
        <p:nvPicPr>
          <p:cNvPr id="417" name="Google Shape;417;p51"/>
          <p:cNvPicPr preferRelativeResize="0"/>
          <p:nvPr/>
        </p:nvPicPr>
        <p:blipFill>
          <a:blip r:embed="rId3">
            <a:alphaModFix/>
          </a:blip>
          <a:stretch>
            <a:fillRect/>
          </a:stretch>
        </p:blipFill>
        <p:spPr>
          <a:xfrm>
            <a:off x="104425" y="808225"/>
            <a:ext cx="5219200" cy="3527050"/>
          </a:xfrm>
          <a:prstGeom prst="rect">
            <a:avLst/>
          </a:prstGeom>
          <a:noFill/>
          <a:ln>
            <a:noFill/>
          </a:ln>
        </p:spPr>
      </p:pic>
      <p:pic>
        <p:nvPicPr>
          <p:cNvPr id="418" name="Google Shape;418;p51"/>
          <p:cNvPicPr preferRelativeResize="0"/>
          <p:nvPr/>
        </p:nvPicPr>
        <p:blipFill>
          <a:blip r:embed="rId4">
            <a:alphaModFix/>
          </a:blip>
          <a:stretch>
            <a:fillRect/>
          </a:stretch>
        </p:blipFill>
        <p:spPr>
          <a:xfrm>
            <a:off x="5437825" y="808220"/>
            <a:ext cx="3578400" cy="802455"/>
          </a:xfrm>
          <a:prstGeom prst="rect">
            <a:avLst/>
          </a:prstGeom>
          <a:noFill/>
          <a:ln>
            <a:noFill/>
          </a:ln>
        </p:spPr>
      </p:pic>
      <p:sp>
        <p:nvSpPr>
          <p:cNvPr id="419" name="Google Shape;419;p51"/>
          <p:cNvSpPr txBox="1"/>
          <p:nvPr/>
        </p:nvSpPr>
        <p:spPr>
          <a:xfrm>
            <a:off x="5391475" y="1747550"/>
            <a:ext cx="3671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chemeClr val="dk1"/>
                </a:solidFill>
              </a:rPr>
              <a:t>Kaynak:</a:t>
            </a:r>
            <a:r>
              <a:rPr lang="en-US" sz="800" u="sng">
                <a:solidFill>
                  <a:schemeClr val="accent1"/>
                </a:solidFill>
                <a:hlinkClick r:id="rId5">
                  <a:extLst>
                    <a:ext uri="{A12FA001-AC4F-418D-AE19-62706E023703}">
                      <ahyp:hlinkClr val="tx"/>
                    </a:ext>
                  </a:extLst>
                </a:hlinkClick>
              </a:rPr>
              <a:t>https://www.microsoft.com/en-us/security/blog/2021/12/11/guidance-for-preventing-detecting-and-hunting-for-cve-2021-44228-log4j-2-exploitation/</a:t>
            </a:r>
            <a:endParaRPr sz="800">
              <a:solidFill>
                <a:schemeClr val="accen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3" name="Shape 423"/>
        <p:cNvGrpSpPr/>
        <p:nvPr/>
      </p:nvGrpSpPr>
      <p:grpSpPr>
        <a:xfrm>
          <a:off x="0" y="0"/>
          <a:ext cx="0" cy="0"/>
          <a:chOff x="0" y="0"/>
          <a:chExt cx="0" cy="0"/>
        </a:xfrm>
      </p:grpSpPr>
      <p:sp>
        <p:nvSpPr>
          <p:cNvPr id="424" name="Google Shape;424;p52"/>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Gün gelir h</a:t>
            </a:r>
            <a:r>
              <a:rPr lang="en-US" sz="2200">
                <a:solidFill>
                  <a:srgbClr val="FFFFFF"/>
                </a:solidFill>
              </a:rPr>
              <a:t>ackerlar da</a:t>
            </a:r>
            <a:r>
              <a:rPr lang="en-US" sz="2200">
                <a:solidFill>
                  <a:srgbClr val="FFFFFF"/>
                </a:solidFill>
              </a:rPr>
              <a:t> hacklenir: </a:t>
            </a:r>
            <a:r>
              <a:rPr b="1" lang="en-US" sz="2200">
                <a:solidFill>
                  <a:srgbClr val="FFFFFF"/>
                </a:solidFill>
              </a:rPr>
              <a:t>Hacking Team vakası</a:t>
            </a:r>
            <a:endParaRPr b="1" sz="2200">
              <a:solidFill>
                <a:srgbClr val="FFFFFF"/>
              </a:solidFill>
            </a:endParaRPr>
          </a:p>
        </p:txBody>
      </p:sp>
      <p:pic>
        <p:nvPicPr>
          <p:cNvPr id="425" name="Google Shape;425;p52"/>
          <p:cNvPicPr preferRelativeResize="0"/>
          <p:nvPr/>
        </p:nvPicPr>
        <p:blipFill>
          <a:blip r:embed="rId3">
            <a:alphaModFix/>
          </a:blip>
          <a:stretch>
            <a:fillRect/>
          </a:stretch>
        </p:blipFill>
        <p:spPr>
          <a:xfrm>
            <a:off x="198575" y="651798"/>
            <a:ext cx="3732375" cy="4019001"/>
          </a:xfrm>
          <a:prstGeom prst="rect">
            <a:avLst/>
          </a:prstGeom>
          <a:noFill/>
          <a:ln>
            <a:noFill/>
          </a:ln>
        </p:spPr>
      </p:pic>
      <p:pic>
        <p:nvPicPr>
          <p:cNvPr id="426" name="Google Shape;426;p52"/>
          <p:cNvPicPr preferRelativeResize="0"/>
          <p:nvPr/>
        </p:nvPicPr>
        <p:blipFill>
          <a:blip r:embed="rId4">
            <a:alphaModFix/>
          </a:blip>
          <a:stretch>
            <a:fillRect/>
          </a:stretch>
        </p:blipFill>
        <p:spPr>
          <a:xfrm>
            <a:off x="4429225" y="651800"/>
            <a:ext cx="3058973" cy="3819726"/>
          </a:xfrm>
          <a:prstGeom prst="rect">
            <a:avLst/>
          </a:prstGeom>
          <a:noFill/>
          <a:ln>
            <a:noFill/>
          </a:ln>
        </p:spPr>
      </p:pic>
      <p:sp>
        <p:nvSpPr>
          <p:cNvPr id="427" name="Google Shape;427;p52"/>
          <p:cNvSpPr txBox="1"/>
          <p:nvPr/>
        </p:nvSpPr>
        <p:spPr>
          <a:xfrm>
            <a:off x="4354275" y="4471525"/>
            <a:ext cx="453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solidFill>
                  <a:srgbClr val="FFFFFF"/>
                </a:solidFill>
              </a:rPr>
              <a:t>FinFly Web: </a:t>
            </a:r>
            <a:r>
              <a:rPr lang="en-US" sz="1200" u="sng">
                <a:solidFill>
                  <a:schemeClr val="accent1"/>
                </a:solidFill>
                <a:hlinkClick r:id="rId5">
                  <a:extLst>
                    <a:ext uri="{A12FA001-AC4F-418D-AE19-62706E023703}">
                      <ahyp:hlinkClr val="tx"/>
                    </a:ext>
                  </a:extLst>
                </a:hlinkClick>
              </a:rPr>
              <a:t>https://github.com/ncarkaci/FinFly-Web</a:t>
            </a:r>
            <a:endParaRPr sz="12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3"/>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Siber </a:t>
            </a:r>
            <a:r>
              <a:rPr lang="en-US" sz="2200">
                <a:solidFill>
                  <a:srgbClr val="FFFFFF"/>
                </a:solidFill>
              </a:rPr>
              <a:t>u</a:t>
            </a:r>
            <a:r>
              <a:rPr b="1" lang="en-US" sz="2200">
                <a:solidFill>
                  <a:srgbClr val="FFFFFF"/>
                </a:solidFill>
              </a:rPr>
              <a:t>zaydaki diğer </a:t>
            </a:r>
            <a:r>
              <a:rPr lang="en-US" sz="2200">
                <a:solidFill>
                  <a:srgbClr val="FFFFFF"/>
                </a:solidFill>
              </a:rPr>
              <a:t>t</a:t>
            </a:r>
            <a:r>
              <a:rPr b="1" lang="en-US" sz="2200">
                <a:solidFill>
                  <a:srgbClr val="FFFFFF"/>
                </a:solidFill>
              </a:rPr>
              <a:t>ehdit </a:t>
            </a:r>
            <a:r>
              <a:rPr lang="en-US" sz="2200">
                <a:solidFill>
                  <a:srgbClr val="FFFFFF"/>
                </a:solidFill>
              </a:rPr>
              <a:t>ö</a:t>
            </a:r>
            <a:r>
              <a:rPr b="1" lang="en-US" sz="2200">
                <a:solidFill>
                  <a:srgbClr val="FFFFFF"/>
                </a:solidFill>
              </a:rPr>
              <a:t>rnekler</a:t>
            </a:r>
            <a:r>
              <a:rPr lang="en-US" sz="2200">
                <a:solidFill>
                  <a:srgbClr val="FFFFFF"/>
                </a:solidFill>
              </a:rPr>
              <a:t>i</a:t>
            </a:r>
            <a:endParaRPr b="1" sz="2200">
              <a:solidFill>
                <a:srgbClr val="FFFFFF"/>
              </a:solidFill>
            </a:endParaRPr>
          </a:p>
        </p:txBody>
      </p:sp>
      <p:sp>
        <p:nvSpPr>
          <p:cNvPr id="433" name="Google Shape;433;p53"/>
          <p:cNvSpPr txBox="1"/>
          <p:nvPr/>
        </p:nvSpPr>
        <p:spPr>
          <a:xfrm>
            <a:off x="451025" y="940425"/>
            <a:ext cx="8367900" cy="33864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SzPts val="1600"/>
              <a:buChar char="❏"/>
            </a:pPr>
            <a:r>
              <a:rPr lang="en-US" sz="1600"/>
              <a:t>Sosyal mühendislik (oltalama/phishing saldirilari)</a:t>
            </a:r>
            <a:endParaRPr sz="1600"/>
          </a:p>
          <a:p>
            <a:pPr indent="-330200" lvl="0" marL="457200" rtl="0" algn="l">
              <a:lnSpc>
                <a:spcPct val="150000"/>
              </a:lnSpc>
              <a:spcBef>
                <a:spcPts val="0"/>
              </a:spcBef>
              <a:spcAft>
                <a:spcPts val="0"/>
              </a:spcAft>
              <a:buSzPts val="1600"/>
              <a:buChar char="❏"/>
            </a:pPr>
            <a:r>
              <a:rPr lang="en-US" sz="1600"/>
              <a:t>Doğum tarihi vb. bilgiler kullanilarak parola tahmini</a:t>
            </a:r>
            <a:endParaRPr sz="1600"/>
          </a:p>
          <a:p>
            <a:pPr indent="-330200" lvl="0" marL="457200" rtl="0" algn="l">
              <a:lnSpc>
                <a:spcPct val="150000"/>
              </a:lnSpc>
              <a:spcBef>
                <a:spcPts val="0"/>
              </a:spcBef>
              <a:spcAft>
                <a:spcPts val="0"/>
              </a:spcAft>
              <a:buSzPts val="1600"/>
              <a:buChar char="❏"/>
            </a:pPr>
            <a:r>
              <a:rPr lang="en-US" sz="1600"/>
              <a:t>Ağ üzerinden iletilen parolaların yakalanmasi</a:t>
            </a:r>
            <a:endParaRPr sz="1600"/>
          </a:p>
          <a:p>
            <a:pPr indent="-330200" lvl="0" marL="457200" rtl="0" algn="l">
              <a:lnSpc>
                <a:spcPct val="150000"/>
              </a:lnSpc>
              <a:spcBef>
                <a:spcPts val="0"/>
              </a:spcBef>
              <a:spcAft>
                <a:spcPts val="0"/>
              </a:spcAft>
              <a:buSzPts val="1600"/>
              <a:buChar char="❏"/>
            </a:pPr>
            <a:r>
              <a:rPr lang="en-US" sz="1600"/>
              <a:t>Parolayı </a:t>
            </a:r>
            <a:r>
              <a:rPr lang="en-US" sz="1600"/>
              <a:t>yazarken başkası tarafından kayıt altına alınmak</a:t>
            </a:r>
            <a:endParaRPr sz="1600"/>
          </a:p>
          <a:p>
            <a:pPr indent="-330200" lvl="0" marL="457200" rtl="0" algn="l">
              <a:lnSpc>
                <a:spcPct val="150000"/>
              </a:lnSpc>
              <a:spcBef>
                <a:spcPts val="0"/>
              </a:spcBef>
              <a:spcAft>
                <a:spcPts val="0"/>
              </a:spcAft>
              <a:buSzPts val="1600"/>
              <a:buChar char="❏"/>
            </a:pPr>
            <a:r>
              <a:rPr lang="en-US" sz="1600"/>
              <a:t>Klavye hareketlerini kaydeden (keylogger) zararlilari veya donanımları (teensy vb.)</a:t>
            </a:r>
            <a:endParaRPr sz="1600"/>
          </a:p>
          <a:p>
            <a:pPr indent="-330200" lvl="0" marL="457200" rtl="0" algn="l">
              <a:lnSpc>
                <a:spcPct val="150000"/>
              </a:lnSpc>
              <a:spcBef>
                <a:spcPts val="0"/>
              </a:spcBef>
              <a:spcAft>
                <a:spcPts val="0"/>
              </a:spcAft>
              <a:buSzPts val="1600"/>
              <a:buChar char="❏"/>
            </a:pPr>
            <a:r>
              <a:rPr lang="en-US" sz="1600"/>
              <a:t>Dijital olarak saklanan parolalar adlı bir dosyada tutuldugunu görmüştük</a:t>
            </a:r>
            <a:endParaRPr sz="1600"/>
          </a:p>
          <a:p>
            <a:pPr indent="-330200" lvl="0" marL="457200" rtl="0" algn="l">
              <a:lnSpc>
                <a:spcPct val="150000"/>
              </a:lnSpc>
              <a:spcBef>
                <a:spcPts val="0"/>
              </a:spcBef>
              <a:spcAft>
                <a:spcPts val="0"/>
              </a:spcAft>
              <a:buSzPts val="1600"/>
              <a:buChar char="❏"/>
            </a:pPr>
            <a:r>
              <a:rPr lang="en-US" sz="1600"/>
              <a:t>Kaba kuvvet kullanarak tahmin</a:t>
            </a:r>
            <a:endParaRPr sz="1600"/>
          </a:p>
          <a:p>
            <a:pPr indent="-330200" lvl="0" marL="457200" rtl="0" algn="l">
              <a:lnSpc>
                <a:spcPct val="150000"/>
              </a:lnSpc>
              <a:spcBef>
                <a:spcPts val="0"/>
              </a:spcBef>
              <a:spcAft>
                <a:spcPts val="0"/>
              </a:spcAft>
              <a:buSzPts val="1600"/>
              <a:buChar char="❏"/>
            </a:pPr>
            <a:r>
              <a:rPr lang="en-US" sz="1600"/>
              <a:t>Not kağıdına veya deftere yazılan parolalar bulunması</a:t>
            </a:r>
            <a:endParaRPr sz="1600"/>
          </a:p>
          <a:p>
            <a:pPr indent="-330200" lvl="0" marL="457200" rtl="0" algn="l">
              <a:lnSpc>
                <a:spcPct val="150000"/>
              </a:lnSpc>
              <a:spcBef>
                <a:spcPts val="0"/>
              </a:spcBef>
              <a:spcAft>
                <a:spcPts val="0"/>
              </a:spcAft>
              <a:buSzPts val="1600"/>
              <a:buChar char="❏"/>
            </a:pPr>
            <a:r>
              <a:rPr lang="en-US" sz="1600"/>
              <a:t>Yaygın olarak </a:t>
            </a:r>
            <a:r>
              <a:rPr lang="en-US" sz="1600"/>
              <a:t>kullanılan</a:t>
            </a:r>
            <a:r>
              <a:rPr lang="en-US" sz="1600"/>
              <a:t> parolaların denenmesi</a:t>
            </a:r>
            <a:endParaRPr sz="16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Siber </a:t>
            </a:r>
            <a:r>
              <a:rPr lang="en-US" sz="2200">
                <a:solidFill>
                  <a:srgbClr val="FFFFFF"/>
                </a:solidFill>
              </a:rPr>
              <a:t>s</a:t>
            </a:r>
            <a:r>
              <a:rPr b="1" lang="en-US" sz="2200">
                <a:solidFill>
                  <a:srgbClr val="FFFFFF"/>
                </a:solidFill>
              </a:rPr>
              <a:t>avunma </a:t>
            </a:r>
            <a:r>
              <a:rPr lang="en-US" sz="2200">
                <a:solidFill>
                  <a:srgbClr val="FFFFFF"/>
                </a:solidFill>
              </a:rPr>
              <a:t>i</a:t>
            </a:r>
            <a:r>
              <a:rPr b="1" lang="en-US" sz="2200">
                <a:solidFill>
                  <a:srgbClr val="FFFFFF"/>
                </a:solidFill>
              </a:rPr>
              <a:t>le </a:t>
            </a:r>
            <a:r>
              <a:rPr lang="en-US" sz="2200">
                <a:solidFill>
                  <a:srgbClr val="FFFFFF"/>
                </a:solidFill>
              </a:rPr>
              <a:t>i</a:t>
            </a:r>
            <a:r>
              <a:rPr b="1" lang="en-US" sz="2200">
                <a:solidFill>
                  <a:srgbClr val="FFFFFF"/>
                </a:solidFill>
              </a:rPr>
              <a:t>lgili </a:t>
            </a:r>
            <a:r>
              <a:rPr lang="en-US" sz="2200">
                <a:solidFill>
                  <a:srgbClr val="FFFFFF"/>
                </a:solidFill>
              </a:rPr>
              <a:t>y</a:t>
            </a:r>
            <a:r>
              <a:rPr b="1" lang="en-US" sz="2200">
                <a:solidFill>
                  <a:srgbClr val="FFFFFF"/>
                </a:solidFill>
              </a:rPr>
              <a:t>anlış </a:t>
            </a:r>
            <a:r>
              <a:rPr lang="en-US" sz="2200">
                <a:solidFill>
                  <a:srgbClr val="FFFFFF"/>
                </a:solidFill>
              </a:rPr>
              <a:t>d</a:t>
            </a:r>
            <a:r>
              <a:rPr b="1" lang="en-US" sz="2200">
                <a:solidFill>
                  <a:srgbClr val="FFFFFF"/>
                </a:solidFill>
              </a:rPr>
              <a:t>üşünceler</a:t>
            </a:r>
            <a:endParaRPr b="1" sz="2200">
              <a:solidFill>
                <a:srgbClr val="FFFFFF"/>
              </a:solidFill>
            </a:endParaRPr>
          </a:p>
        </p:txBody>
      </p:sp>
      <p:sp>
        <p:nvSpPr>
          <p:cNvPr id="439" name="Google Shape;439;p54"/>
          <p:cNvSpPr txBox="1"/>
          <p:nvPr/>
        </p:nvSpPr>
        <p:spPr>
          <a:xfrm>
            <a:off x="316675" y="1026800"/>
            <a:ext cx="8473200" cy="2478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en-US" sz="1800"/>
              <a:t>Antivirüs </a:t>
            </a:r>
            <a:r>
              <a:rPr lang="en-US" sz="1800"/>
              <a:t>yazılımı</a:t>
            </a:r>
            <a:r>
              <a:rPr lang="en-US" sz="1800"/>
              <a:t> var, dolayısıyla güvendeyiz!</a:t>
            </a:r>
            <a:endParaRPr sz="1800"/>
          </a:p>
          <a:p>
            <a:pPr indent="-342900" lvl="0" marL="457200" rtl="0" algn="l">
              <a:lnSpc>
                <a:spcPct val="150000"/>
              </a:lnSpc>
              <a:spcBef>
                <a:spcPts val="0"/>
              </a:spcBef>
              <a:spcAft>
                <a:spcPts val="0"/>
              </a:spcAft>
              <a:buSzPts val="1800"/>
              <a:buChar char="❏"/>
            </a:pPr>
            <a:r>
              <a:rPr lang="en-US" sz="1800"/>
              <a:t>Bilgimin kopyasını alıyorum, güvenlikten bana ne!</a:t>
            </a:r>
            <a:endParaRPr sz="1800"/>
          </a:p>
          <a:p>
            <a:pPr indent="-342900" lvl="0" marL="457200" rtl="0" algn="l">
              <a:lnSpc>
                <a:spcPct val="150000"/>
              </a:lnSpc>
              <a:spcBef>
                <a:spcPts val="0"/>
              </a:spcBef>
              <a:spcAft>
                <a:spcPts val="0"/>
              </a:spcAft>
              <a:buSzPts val="1800"/>
              <a:buChar char="❏"/>
            </a:pPr>
            <a:r>
              <a:rPr lang="en-US" sz="1800"/>
              <a:t>Güvenlikten bilgi işlem sorumludur.</a:t>
            </a:r>
            <a:endParaRPr sz="1800"/>
          </a:p>
          <a:p>
            <a:pPr indent="-342900" lvl="0" marL="457200" rtl="0" algn="l">
              <a:lnSpc>
                <a:spcPct val="150000"/>
              </a:lnSpc>
              <a:spcBef>
                <a:spcPts val="0"/>
              </a:spcBef>
              <a:spcAft>
                <a:spcPts val="0"/>
              </a:spcAft>
              <a:buSzPts val="1800"/>
              <a:buChar char="❏"/>
            </a:pPr>
            <a:r>
              <a:rPr lang="en-US" sz="1800"/>
              <a:t>Kurumumuz güvenlik duvarı (firewall) kullanıyor, dolayısıyla güvendeyiz!</a:t>
            </a:r>
            <a:endParaRPr sz="1800"/>
          </a:p>
          <a:p>
            <a:pPr indent="-342900" lvl="0" marL="457200" rtl="0" algn="l">
              <a:lnSpc>
                <a:spcPct val="150000"/>
              </a:lnSpc>
              <a:spcBef>
                <a:spcPts val="0"/>
              </a:spcBef>
              <a:spcAft>
                <a:spcPts val="0"/>
              </a:spcAft>
              <a:buSzPts val="1800"/>
              <a:buChar char="❏"/>
            </a:pPr>
            <a:r>
              <a:rPr lang="en-US" sz="1800"/>
              <a:t>Bir çok güvenlik saldırısı kurum dışından geliyor!</a:t>
            </a:r>
            <a:endParaRPr sz="1800"/>
          </a:p>
          <a:p>
            <a:pPr indent="0" lvl="0" marL="0" rtl="0" algn="l">
              <a:spcBef>
                <a:spcPts val="0"/>
              </a:spcBef>
              <a:spcAft>
                <a:spcPts val="0"/>
              </a:spcAft>
              <a:buNone/>
            </a:pPr>
            <a:r>
              <a:t/>
            </a:r>
            <a:endParaRPr/>
          </a:p>
        </p:txBody>
      </p:sp>
      <p:sp>
        <p:nvSpPr>
          <p:cNvPr id="440" name="Google Shape;440;p54"/>
          <p:cNvSpPr txBox="1"/>
          <p:nvPr/>
        </p:nvSpPr>
        <p:spPr>
          <a:xfrm>
            <a:off x="0" y="4831050"/>
            <a:ext cx="91440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a:t>
            </a:r>
            <a:r>
              <a:rPr lang="en-US" sz="800">
                <a:solidFill>
                  <a:srgbClr val="FFF2CC"/>
                </a:solidFill>
              </a:rPr>
              <a:t> </a:t>
            </a:r>
            <a:endParaRPr sz="800">
              <a:solidFill>
                <a:srgbClr val="FFF2CC"/>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Türkiye</a:t>
            </a:r>
            <a:r>
              <a:rPr lang="en-US" sz="2200">
                <a:solidFill>
                  <a:srgbClr val="FFFFFF"/>
                </a:solidFill>
              </a:rPr>
              <a:t>’</a:t>
            </a:r>
            <a:r>
              <a:rPr b="1" lang="en-US" sz="2200">
                <a:solidFill>
                  <a:srgbClr val="FFFFFF"/>
                </a:solidFill>
              </a:rPr>
              <a:t>de durum nasıl?</a:t>
            </a:r>
            <a:endParaRPr b="1" sz="2200">
              <a:solidFill>
                <a:srgbClr val="FFFFFF"/>
              </a:solidFill>
            </a:endParaRPr>
          </a:p>
        </p:txBody>
      </p:sp>
      <p:pic>
        <p:nvPicPr>
          <p:cNvPr id="446" name="Google Shape;446;p55"/>
          <p:cNvPicPr preferRelativeResize="0"/>
          <p:nvPr/>
        </p:nvPicPr>
        <p:blipFill>
          <a:blip r:embed="rId3">
            <a:alphaModFix/>
          </a:blip>
          <a:stretch>
            <a:fillRect/>
          </a:stretch>
        </p:blipFill>
        <p:spPr>
          <a:xfrm>
            <a:off x="152273" y="682175"/>
            <a:ext cx="8430875" cy="2346338"/>
          </a:xfrm>
          <a:prstGeom prst="rect">
            <a:avLst/>
          </a:prstGeom>
          <a:noFill/>
          <a:ln>
            <a:noFill/>
          </a:ln>
        </p:spPr>
      </p:pic>
      <p:pic>
        <p:nvPicPr>
          <p:cNvPr id="447" name="Google Shape;447;p55"/>
          <p:cNvPicPr preferRelativeResize="0"/>
          <p:nvPr/>
        </p:nvPicPr>
        <p:blipFill rotWithShape="1">
          <a:blip r:embed="rId4">
            <a:alphaModFix/>
          </a:blip>
          <a:srcRect b="0" l="-2240" r="2240" t="0"/>
          <a:stretch/>
        </p:blipFill>
        <p:spPr>
          <a:xfrm>
            <a:off x="4324275" y="1924150"/>
            <a:ext cx="2934925" cy="2824551"/>
          </a:xfrm>
          <a:prstGeom prst="rect">
            <a:avLst/>
          </a:prstGeom>
          <a:noFill/>
          <a:ln>
            <a:noFill/>
          </a:ln>
        </p:spPr>
      </p:pic>
      <p:pic>
        <p:nvPicPr>
          <p:cNvPr id="448" name="Google Shape;448;p55"/>
          <p:cNvPicPr preferRelativeResize="0"/>
          <p:nvPr/>
        </p:nvPicPr>
        <p:blipFill>
          <a:blip r:embed="rId5">
            <a:alphaModFix/>
          </a:blip>
          <a:stretch>
            <a:fillRect/>
          </a:stretch>
        </p:blipFill>
        <p:spPr>
          <a:xfrm>
            <a:off x="267450" y="3102166"/>
            <a:ext cx="2878716" cy="1712284"/>
          </a:xfrm>
          <a:prstGeom prst="rect">
            <a:avLst/>
          </a:prstGeom>
          <a:noFill/>
          <a:ln>
            <a:noFill/>
          </a:ln>
        </p:spPr>
      </p:pic>
      <p:sp>
        <p:nvSpPr>
          <p:cNvPr id="449" name="Google Shape;449;p55"/>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Images by  </a:t>
            </a:r>
            <a:r>
              <a:rPr lang="en-US" sz="800" u="sng">
                <a:solidFill>
                  <a:schemeClr val="hlink"/>
                </a:solidFill>
                <a:hlinkClick r:id="rId6"/>
              </a:rPr>
              <a:t>siberbulten</a:t>
            </a:r>
            <a:endParaRPr sz="800">
              <a:solidFill>
                <a:srgbClr val="FFF2CC"/>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6"/>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Türkiye</a:t>
            </a:r>
            <a:r>
              <a:rPr lang="en-US" sz="2200">
                <a:solidFill>
                  <a:srgbClr val="FFFFFF"/>
                </a:solidFill>
              </a:rPr>
              <a:t>’</a:t>
            </a:r>
            <a:r>
              <a:rPr b="1" lang="en-US" sz="2200">
                <a:solidFill>
                  <a:srgbClr val="FFFFFF"/>
                </a:solidFill>
              </a:rPr>
              <a:t>de durum nasıl?</a:t>
            </a:r>
            <a:endParaRPr b="1" sz="2200">
              <a:solidFill>
                <a:srgbClr val="FFFFFF"/>
              </a:solidFill>
            </a:endParaRPr>
          </a:p>
        </p:txBody>
      </p:sp>
      <p:pic>
        <p:nvPicPr>
          <p:cNvPr id="455" name="Google Shape;455;p56"/>
          <p:cNvPicPr preferRelativeResize="0"/>
          <p:nvPr/>
        </p:nvPicPr>
        <p:blipFill>
          <a:blip r:embed="rId3">
            <a:alphaModFix/>
          </a:blip>
          <a:stretch>
            <a:fillRect/>
          </a:stretch>
        </p:blipFill>
        <p:spPr>
          <a:xfrm>
            <a:off x="152275" y="600725"/>
            <a:ext cx="4192399" cy="4099075"/>
          </a:xfrm>
          <a:prstGeom prst="rect">
            <a:avLst/>
          </a:prstGeom>
          <a:noFill/>
          <a:ln>
            <a:noFill/>
          </a:ln>
        </p:spPr>
      </p:pic>
      <p:pic>
        <p:nvPicPr>
          <p:cNvPr id="456" name="Google Shape;456;p56"/>
          <p:cNvPicPr preferRelativeResize="0"/>
          <p:nvPr/>
        </p:nvPicPr>
        <p:blipFill>
          <a:blip r:embed="rId4">
            <a:alphaModFix/>
          </a:blip>
          <a:stretch>
            <a:fillRect/>
          </a:stretch>
        </p:blipFill>
        <p:spPr>
          <a:xfrm>
            <a:off x="4344675" y="723075"/>
            <a:ext cx="4595000" cy="2021225"/>
          </a:xfrm>
          <a:prstGeom prst="rect">
            <a:avLst/>
          </a:prstGeom>
          <a:noFill/>
          <a:ln>
            <a:noFill/>
          </a:ln>
        </p:spPr>
      </p:pic>
      <p:sp>
        <p:nvSpPr>
          <p:cNvPr id="457" name="Google Shape;457;p56"/>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Images by  </a:t>
            </a:r>
            <a:r>
              <a:rPr lang="en-US" sz="800" u="sng">
                <a:solidFill>
                  <a:schemeClr val="hlink"/>
                </a:solidFill>
                <a:hlinkClick r:id="rId5"/>
              </a:rPr>
              <a:t>siberbulten</a:t>
            </a:r>
            <a:endParaRPr sz="800">
              <a:solidFill>
                <a:srgbClr val="FFF2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2"/>
          <p:cNvSpPr txBox="1"/>
          <p:nvPr/>
        </p:nvSpPr>
        <p:spPr>
          <a:xfrm>
            <a:off x="8534520" y="4914810"/>
            <a:ext cx="456900" cy="18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fld id="{00000000-1234-1234-1234-123412341234}" type="slidenum">
              <a:rPr b="0" lang="en-US" sz="1000" strike="noStrike">
                <a:solidFill>
                  <a:srgbClr val="FFFFE5"/>
                </a:solidFill>
                <a:latin typeface="Arial"/>
                <a:ea typeface="Arial"/>
                <a:cs typeface="Arial"/>
                <a:sym typeface="Arial"/>
              </a:rPr>
              <a:t>‹#›</a:t>
            </a:fld>
            <a:endParaRPr b="0" sz="1000" strike="noStrike">
              <a:latin typeface="Times New Roman"/>
              <a:ea typeface="Times New Roman"/>
              <a:cs typeface="Times New Roman"/>
              <a:sym typeface="Times New Roman"/>
            </a:endParaRPr>
          </a:p>
        </p:txBody>
      </p:sp>
      <p:sp>
        <p:nvSpPr>
          <p:cNvPr id="57" name="Google Shape;57;p12"/>
          <p:cNvSpPr txBox="1"/>
          <p:nvPr/>
        </p:nvSpPr>
        <p:spPr>
          <a:xfrm>
            <a:off x="152275" y="0"/>
            <a:ext cx="7848300" cy="513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200" strike="noStrike">
                <a:solidFill>
                  <a:srgbClr val="FFFFFF"/>
                </a:solidFill>
              </a:rPr>
              <a:t>Kaynaklar</a:t>
            </a:r>
            <a:endParaRPr b="1" sz="2200" strike="noStrike">
              <a:solidFill>
                <a:srgbClr val="FFFFFF"/>
              </a:solidFill>
            </a:endParaRPr>
          </a:p>
        </p:txBody>
      </p:sp>
      <p:sp>
        <p:nvSpPr>
          <p:cNvPr id="58" name="Google Shape;58;p12"/>
          <p:cNvSpPr txBox="1"/>
          <p:nvPr/>
        </p:nvSpPr>
        <p:spPr>
          <a:xfrm>
            <a:off x="152275" y="1086800"/>
            <a:ext cx="8991300" cy="3656100"/>
          </a:xfrm>
          <a:prstGeom prst="rect">
            <a:avLst/>
          </a:prstGeom>
          <a:noFill/>
          <a:ln>
            <a:noFill/>
          </a:ln>
        </p:spPr>
        <p:txBody>
          <a:bodyPr anchorCtr="0" anchor="t" bIns="45700" lIns="91425" spcFirstLastPara="1" rIns="91425" wrap="square" tIns="45700">
            <a:noAutofit/>
          </a:bodyPr>
          <a:lstStyle/>
          <a:p>
            <a:pPr indent="-323850" lvl="0" marL="457200" marR="0" rtl="0" algn="l">
              <a:lnSpc>
                <a:spcPct val="150000"/>
              </a:lnSpc>
              <a:spcBef>
                <a:spcPts val="0"/>
              </a:spcBef>
              <a:spcAft>
                <a:spcPts val="0"/>
              </a:spcAft>
              <a:buClr>
                <a:schemeClr val="dk1"/>
              </a:buClr>
              <a:buSzPts val="1500"/>
              <a:buAutoNum type="arabicPeriod"/>
            </a:pPr>
            <a:r>
              <a:rPr b="1" lang="en-US" sz="1500" u="sng">
                <a:solidFill>
                  <a:schemeClr val="accent1"/>
                </a:solidFill>
                <a:hlinkClick r:id="rId3">
                  <a:extLst>
                    <a:ext uri="{A12FA001-AC4F-418D-AE19-62706E023703}">
                      <ahyp:hlinkClr val="tx"/>
                    </a:ext>
                  </a:extLst>
                </a:hlinkClick>
              </a:rPr>
              <a:t>Necati Ersen Şişeci</a:t>
            </a:r>
            <a:r>
              <a:rPr b="1" lang="en-US" sz="1500">
                <a:solidFill>
                  <a:schemeClr val="dk1"/>
                </a:solidFill>
              </a:rPr>
              <a:t>, Siber güvenliğe giriş ders notları, medeniyet üniversitesi</a:t>
            </a:r>
            <a:endParaRPr b="1" sz="1500">
              <a:solidFill>
                <a:schemeClr val="dk1"/>
              </a:solidFill>
            </a:endParaRPr>
          </a:p>
          <a:p>
            <a:pPr indent="-323850" lvl="0" marL="457200" marR="0" rtl="0" algn="l">
              <a:lnSpc>
                <a:spcPct val="150000"/>
              </a:lnSpc>
              <a:spcBef>
                <a:spcPts val="0"/>
              </a:spcBef>
              <a:spcAft>
                <a:spcPts val="0"/>
              </a:spcAft>
              <a:buClr>
                <a:schemeClr val="dk1"/>
              </a:buClr>
              <a:buSzPts val="1500"/>
              <a:buAutoNum type="arabicPeriod"/>
            </a:pPr>
            <a:r>
              <a:rPr b="1" lang="en-US" sz="1500" u="sng">
                <a:solidFill>
                  <a:schemeClr val="accent1"/>
                </a:solidFill>
                <a:hlinkClick r:id="rId4">
                  <a:extLst>
                    <a:ext uri="{A12FA001-AC4F-418D-AE19-62706E023703}">
                      <ahyp:hlinkClr val="tx"/>
                    </a:ext>
                  </a:extLst>
                </a:hlinkClick>
              </a:rPr>
              <a:t>Ferhat Özgür Çatak</a:t>
            </a:r>
            <a:r>
              <a:rPr b="1" lang="en-US" sz="1500">
                <a:solidFill>
                  <a:schemeClr val="dk1"/>
                </a:solidFill>
              </a:rPr>
              <a:t>, Sızma testi ders notları, </a:t>
            </a:r>
            <a:r>
              <a:rPr b="1" lang="en-US" sz="1500">
                <a:solidFill>
                  <a:schemeClr val="dk1"/>
                </a:solidFill>
              </a:rPr>
              <a:t>medeniyet üniversitesi</a:t>
            </a:r>
            <a:endParaRPr b="1" sz="1500">
              <a:solidFill>
                <a:schemeClr val="dk1"/>
              </a:solidFill>
            </a:endParaRPr>
          </a:p>
          <a:p>
            <a:pPr indent="0" lvl="0" marL="457200" rtl="0" algn="l">
              <a:lnSpc>
                <a:spcPct val="120000"/>
              </a:lnSpc>
              <a:spcBef>
                <a:spcPts val="1200"/>
              </a:spcBef>
              <a:spcAft>
                <a:spcPts val="0"/>
              </a:spcAft>
              <a:buNone/>
            </a:pPr>
            <a:r>
              <a:t/>
            </a:r>
            <a:endParaRPr b="1" sz="2300">
              <a:solidFill>
                <a:schemeClr val="dk1"/>
              </a:solidFill>
            </a:endParaRPr>
          </a:p>
          <a:p>
            <a:pPr indent="0" lvl="0" marL="457200" rtl="0" algn="l">
              <a:lnSpc>
                <a:spcPct val="150000"/>
              </a:lnSpc>
              <a:spcBef>
                <a:spcPts val="600"/>
              </a:spcBef>
              <a:spcAft>
                <a:spcPts val="0"/>
              </a:spcAft>
              <a:buNone/>
            </a:pPr>
            <a:r>
              <a:t/>
            </a:r>
            <a:endParaRPr b="1"/>
          </a:p>
          <a:p>
            <a:pPr indent="0" lvl="0" marL="457200" marR="0" rtl="0" algn="l">
              <a:lnSpc>
                <a:spcPct val="100000"/>
              </a:lnSpc>
              <a:spcBef>
                <a:spcPts val="1200"/>
              </a:spcBef>
              <a:spcAft>
                <a:spcPts val="0"/>
              </a:spcAft>
              <a:buNone/>
            </a:pPr>
            <a:r>
              <a:t/>
            </a:r>
            <a:endParaRPr sz="1200"/>
          </a:p>
          <a:p>
            <a:pPr indent="0" lvl="0" marL="0" marR="0" rtl="0" algn="l">
              <a:lnSpc>
                <a:spcPct val="100000"/>
              </a:lnSpc>
              <a:spcBef>
                <a:spcPts val="519"/>
              </a:spcBef>
              <a:spcAft>
                <a:spcPts val="0"/>
              </a:spcAft>
              <a:buNone/>
            </a:pPr>
            <a:br>
              <a:rPr lang="en-US" sz="1200"/>
            </a:br>
            <a:r>
              <a:rPr b="0" lang="en-US" sz="1200" strike="noStrike">
                <a:solidFill>
                  <a:srgbClr val="000000"/>
                </a:solidFill>
                <a:latin typeface="Arial"/>
                <a:ea typeface="Arial"/>
                <a:cs typeface="Arial"/>
                <a:sym typeface="Arial"/>
              </a:rPr>
              <a:t> </a:t>
            </a:r>
            <a:endParaRPr b="0" sz="1200" strike="noStrike">
              <a:solidFill>
                <a:srgbClr val="000000"/>
              </a:solidFill>
              <a:latin typeface="Arial"/>
              <a:ea typeface="Arial"/>
              <a:cs typeface="Arial"/>
              <a:sym typeface="Arial"/>
            </a:endParaRPr>
          </a:p>
        </p:txBody>
      </p:sp>
      <p:sp>
        <p:nvSpPr>
          <p:cNvPr id="59" name="Google Shape;59;p12"/>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Türkiye</a:t>
            </a:r>
            <a:r>
              <a:rPr lang="en-US" sz="2200">
                <a:solidFill>
                  <a:srgbClr val="FFFFFF"/>
                </a:solidFill>
              </a:rPr>
              <a:t>’</a:t>
            </a:r>
            <a:r>
              <a:rPr b="1" lang="en-US" sz="2200">
                <a:solidFill>
                  <a:srgbClr val="FFFFFF"/>
                </a:solidFill>
              </a:rPr>
              <a:t>de durum nasıl?</a:t>
            </a:r>
            <a:endParaRPr b="1" sz="2200">
              <a:solidFill>
                <a:srgbClr val="FFFFFF"/>
              </a:solidFill>
            </a:endParaRPr>
          </a:p>
        </p:txBody>
      </p:sp>
      <p:pic>
        <p:nvPicPr>
          <p:cNvPr id="463" name="Google Shape;463;p57"/>
          <p:cNvPicPr preferRelativeResize="0"/>
          <p:nvPr/>
        </p:nvPicPr>
        <p:blipFill>
          <a:blip r:embed="rId3">
            <a:alphaModFix/>
          </a:blip>
          <a:stretch>
            <a:fillRect/>
          </a:stretch>
        </p:blipFill>
        <p:spPr>
          <a:xfrm>
            <a:off x="152400" y="666450"/>
            <a:ext cx="4317950" cy="4082649"/>
          </a:xfrm>
          <a:prstGeom prst="rect">
            <a:avLst/>
          </a:prstGeom>
          <a:noFill/>
          <a:ln>
            <a:noFill/>
          </a:ln>
        </p:spPr>
      </p:pic>
      <p:pic>
        <p:nvPicPr>
          <p:cNvPr id="464" name="Google Shape;464;p57"/>
          <p:cNvPicPr preferRelativeResize="0"/>
          <p:nvPr/>
        </p:nvPicPr>
        <p:blipFill>
          <a:blip r:embed="rId4">
            <a:alphaModFix/>
          </a:blip>
          <a:stretch>
            <a:fillRect/>
          </a:stretch>
        </p:blipFill>
        <p:spPr>
          <a:xfrm>
            <a:off x="4687325" y="836699"/>
            <a:ext cx="4074225" cy="32879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KVKK </a:t>
            </a:r>
            <a:r>
              <a:rPr lang="en-US" sz="2200">
                <a:solidFill>
                  <a:srgbClr val="FFFFFF"/>
                </a:solidFill>
              </a:rPr>
              <a:t>v</a:t>
            </a:r>
            <a:r>
              <a:rPr b="1" lang="en-US" sz="2200">
                <a:solidFill>
                  <a:srgbClr val="FFFFFF"/>
                </a:solidFill>
              </a:rPr>
              <a:t>eri ihlal bildirim</a:t>
            </a:r>
            <a:r>
              <a:rPr lang="en-US" sz="2200">
                <a:solidFill>
                  <a:srgbClr val="FFFFFF"/>
                </a:solidFill>
              </a:rPr>
              <a:t> portalı</a:t>
            </a:r>
            <a:endParaRPr b="1" sz="2200">
              <a:solidFill>
                <a:srgbClr val="FFFFFF"/>
              </a:solidFill>
            </a:endParaRPr>
          </a:p>
        </p:txBody>
      </p:sp>
      <p:pic>
        <p:nvPicPr>
          <p:cNvPr id="470" name="Google Shape;470;p58">
            <a:hlinkClick r:id="rId3"/>
          </p:cNvPr>
          <p:cNvPicPr preferRelativeResize="0"/>
          <p:nvPr/>
        </p:nvPicPr>
        <p:blipFill>
          <a:blip r:embed="rId4">
            <a:alphaModFix/>
          </a:blip>
          <a:stretch>
            <a:fillRect/>
          </a:stretch>
        </p:blipFill>
        <p:spPr>
          <a:xfrm>
            <a:off x="152400" y="666450"/>
            <a:ext cx="6075676" cy="4026901"/>
          </a:xfrm>
          <a:prstGeom prst="rect">
            <a:avLst/>
          </a:prstGeom>
          <a:noFill/>
          <a:ln>
            <a:noFill/>
          </a:ln>
        </p:spPr>
      </p:pic>
      <p:sp>
        <p:nvSpPr>
          <p:cNvPr id="471" name="Google Shape;471;p58"/>
          <p:cNvSpPr txBox="1"/>
          <p:nvPr/>
        </p:nvSpPr>
        <p:spPr>
          <a:xfrm>
            <a:off x="6314000" y="731575"/>
            <a:ext cx="2701200" cy="5541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Clr>
                <a:schemeClr val="dk1"/>
              </a:buClr>
              <a:buSzPts val="1100"/>
              <a:buFont typeface="Arial"/>
              <a:buNone/>
            </a:pPr>
            <a:r>
              <a:rPr b="1" lang="en-US" sz="1200" u="sng">
                <a:solidFill>
                  <a:schemeClr val="accent1"/>
                </a:solidFill>
                <a:hlinkClick r:id="rId5">
                  <a:extLst>
                    <a:ext uri="{A12FA001-AC4F-418D-AE19-62706E023703}">
                      <ahyp:hlinkClr val="tx"/>
                    </a:ext>
                  </a:extLst>
                </a:hlinkClick>
              </a:rPr>
              <a:t>https://www.kvkk.gov.tr/veri-ihlali-bildirimi/</a:t>
            </a:r>
            <a:endParaRPr b="1" sz="1800">
              <a:solidFill>
                <a:schemeClr val="accen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Diğer </a:t>
            </a:r>
            <a:r>
              <a:rPr lang="en-US" sz="2200">
                <a:solidFill>
                  <a:srgbClr val="FFFFFF"/>
                </a:solidFill>
              </a:rPr>
              <a:t>z</a:t>
            </a:r>
            <a:r>
              <a:rPr b="1" lang="en-US" sz="2200">
                <a:solidFill>
                  <a:srgbClr val="FFFFFF"/>
                </a:solidFill>
              </a:rPr>
              <a:t>afiyet </a:t>
            </a:r>
            <a:r>
              <a:rPr lang="en-US" sz="2200">
                <a:solidFill>
                  <a:srgbClr val="FFFFFF"/>
                </a:solidFill>
              </a:rPr>
              <a:t>ö</a:t>
            </a:r>
            <a:r>
              <a:rPr b="1" lang="en-US" sz="2200">
                <a:solidFill>
                  <a:srgbClr val="FFFFFF"/>
                </a:solidFill>
              </a:rPr>
              <a:t>rnekleri </a:t>
            </a:r>
            <a:r>
              <a:rPr lang="en-US" sz="2200">
                <a:solidFill>
                  <a:srgbClr val="FFFFFF"/>
                </a:solidFill>
              </a:rPr>
              <a:t>i</a:t>
            </a:r>
            <a:r>
              <a:rPr b="1" lang="en-US" sz="2200">
                <a:solidFill>
                  <a:srgbClr val="FFFFFF"/>
                </a:solidFill>
              </a:rPr>
              <a:t>çin</a:t>
            </a:r>
            <a:endParaRPr b="1" sz="2200">
              <a:solidFill>
                <a:srgbClr val="FFFFFF"/>
              </a:solidFill>
            </a:endParaRPr>
          </a:p>
        </p:txBody>
      </p:sp>
      <p:pic>
        <p:nvPicPr>
          <p:cNvPr id="477" name="Google Shape;477;p59"/>
          <p:cNvPicPr preferRelativeResize="0"/>
          <p:nvPr/>
        </p:nvPicPr>
        <p:blipFill>
          <a:blip r:embed="rId3">
            <a:alphaModFix/>
          </a:blip>
          <a:stretch>
            <a:fillRect/>
          </a:stretch>
        </p:blipFill>
        <p:spPr>
          <a:xfrm>
            <a:off x="212225" y="758388"/>
            <a:ext cx="2438551" cy="714975"/>
          </a:xfrm>
          <a:prstGeom prst="rect">
            <a:avLst/>
          </a:prstGeom>
          <a:noFill/>
          <a:ln>
            <a:noFill/>
          </a:ln>
        </p:spPr>
      </p:pic>
      <p:sp>
        <p:nvSpPr>
          <p:cNvPr id="478" name="Google Shape;478;p59"/>
          <p:cNvSpPr txBox="1"/>
          <p:nvPr/>
        </p:nvSpPr>
        <p:spPr>
          <a:xfrm>
            <a:off x="152275" y="1717700"/>
            <a:ext cx="5583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u="sng">
                <a:solidFill>
                  <a:schemeClr val="accent1"/>
                </a:solidFill>
                <a:hlinkClick r:id="rId4">
                  <a:extLst>
                    <a:ext uri="{A12FA001-AC4F-418D-AE19-62706E023703}">
                      <ahyp:hlinkClr val="tx"/>
                    </a:ext>
                  </a:extLst>
                </a:hlinkClick>
              </a:rPr>
              <a:t>https://cve.mitre.org/cve/search_cve_list.html</a:t>
            </a:r>
            <a:endParaRPr b="1" sz="1600">
              <a:solidFill>
                <a:schemeClr val="accent1"/>
              </a:solidFill>
            </a:endParaRPr>
          </a:p>
        </p:txBody>
      </p:sp>
      <p:pic>
        <p:nvPicPr>
          <p:cNvPr id="479" name="Google Shape;479;p59">
            <a:hlinkClick r:id="rId5"/>
          </p:cNvPr>
          <p:cNvPicPr preferRelativeResize="0"/>
          <p:nvPr/>
        </p:nvPicPr>
        <p:blipFill>
          <a:blip r:embed="rId6">
            <a:alphaModFix/>
          </a:blip>
          <a:stretch>
            <a:fillRect/>
          </a:stretch>
        </p:blipFill>
        <p:spPr>
          <a:xfrm>
            <a:off x="5945600" y="758400"/>
            <a:ext cx="2966551" cy="3341065"/>
          </a:xfrm>
          <a:prstGeom prst="rect">
            <a:avLst/>
          </a:prstGeom>
          <a:noFill/>
          <a:ln>
            <a:noFill/>
          </a:ln>
        </p:spPr>
      </p:pic>
      <p:pic>
        <p:nvPicPr>
          <p:cNvPr id="480" name="Google Shape;480;p59"/>
          <p:cNvPicPr preferRelativeResize="0"/>
          <p:nvPr/>
        </p:nvPicPr>
        <p:blipFill>
          <a:blip r:embed="rId7">
            <a:alphaModFix/>
          </a:blip>
          <a:stretch>
            <a:fillRect/>
          </a:stretch>
        </p:blipFill>
        <p:spPr>
          <a:xfrm>
            <a:off x="152275" y="2180925"/>
            <a:ext cx="5640801" cy="2492639"/>
          </a:xfrm>
          <a:prstGeom prst="rect">
            <a:avLst/>
          </a:prstGeom>
          <a:noFill/>
          <a:ln>
            <a:noFill/>
          </a:ln>
        </p:spPr>
      </p:pic>
      <p:sp>
        <p:nvSpPr>
          <p:cNvPr id="481" name="Google Shape;481;p59"/>
          <p:cNvSpPr txBox="1"/>
          <p:nvPr/>
        </p:nvSpPr>
        <p:spPr>
          <a:xfrm>
            <a:off x="5841300" y="4276875"/>
            <a:ext cx="3196500" cy="33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u="sng">
                <a:solidFill>
                  <a:schemeClr val="accent1"/>
                </a:solidFill>
                <a:hlinkClick r:id="rId8">
                  <a:extLst>
                    <a:ext uri="{A12FA001-AC4F-418D-AE19-62706E023703}">
                      <ahyp:hlinkClr val="tx"/>
                    </a:ext>
                  </a:extLst>
                </a:hlinkClick>
              </a:rPr>
              <a:t>https://twitter.com/CVEnew/</a:t>
            </a:r>
            <a:endParaRPr b="1" sz="1800">
              <a:solidFill>
                <a:schemeClr val="accen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Diğer </a:t>
            </a:r>
            <a:r>
              <a:rPr lang="en-US" sz="2200">
                <a:solidFill>
                  <a:srgbClr val="FFFFFF"/>
                </a:solidFill>
              </a:rPr>
              <a:t>z</a:t>
            </a:r>
            <a:r>
              <a:rPr b="1" lang="en-US" sz="2200">
                <a:solidFill>
                  <a:srgbClr val="FFFFFF"/>
                </a:solidFill>
              </a:rPr>
              <a:t>afiyet </a:t>
            </a:r>
            <a:r>
              <a:rPr lang="en-US" sz="2200">
                <a:solidFill>
                  <a:srgbClr val="FFFFFF"/>
                </a:solidFill>
              </a:rPr>
              <a:t>ö</a:t>
            </a:r>
            <a:r>
              <a:rPr b="1" lang="en-US" sz="2200">
                <a:solidFill>
                  <a:srgbClr val="FFFFFF"/>
                </a:solidFill>
              </a:rPr>
              <a:t>rnekleri </a:t>
            </a:r>
            <a:r>
              <a:rPr lang="en-US" sz="2200">
                <a:solidFill>
                  <a:srgbClr val="FFFFFF"/>
                </a:solidFill>
              </a:rPr>
              <a:t>i</a:t>
            </a:r>
            <a:r>
              <a:rPr b="1" lang="en-US" sz="2200">
                <a:solidFill>
                  <a:srgbClr val="FFFFFF"/>
                </a:solidFill>
              </a:rPr>
              <a:t>çin</a:t>
            </a:r>
            <a:endParaRPr b="1" sz="2200">
              <a:solidFill>
                <a:srgbClr val="FFFFFF"/>
              </a:solidFill>
            </a:endParaRPr>
          </a:p>
        </p:txBody>
      </p:sp>
      <p:pic>
        <p:nvPicPr>
          <p:cNvPr id="487" name="Google Shape;487;p60">
            <a:hlinkClick r:id="rId3"/>
          </p:cNvPr>
          <p:cNvPicPr preferRelativeResize="0"/>
          <p:nvPr/>
        </p:nvPicPr>
        <p:blipFill>
          <a:blip r:embed="rId4">
            <a:alphaModFix/>
          </a:blip>
          <a:stretch>
            <a:fillRect/>
          </a:stretch>
        </p:blipFill>
        <p:spPr>
          <a:xfrm>
            <a:off x="0" y="654538"/>
            <a:ext cx="9144003" cy="1000125"/>
          </a:xfrm>
          <a:prstGeom prst="rect">
            <a:avLst/>
          </a:prstGeom>
          <a:noFill/>
          <a:ln>
            <a:noFill/>
          </a:ln>
        </p:spPr>
      </p:pic>
      <p:pic>
        <p:nvPicPr>
          <p:cNvPr id="488" name="Google Shape;488;p60"/>
          <p:cNvPicPr preferRelativeResize="0"/>
          <p:nvPr/>
        </p:nvPicPr>
        <p:blipFill>
          <a:blip r:embed="rId5">
            <a:alphaModFix/>
          </a:blip>
          <a:stretch>
            <a:fillRect/>
          </a:stretch>
        </p:blipFill>
        <p:spPr>
          <a:xfrm>
            <a:off x="53125" y="1654663"/>
            <a:ext cx="8803432" cy="318403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1"/>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rgbClr val="FFFFFF"/>
                </a:solidFill>
              </a:rPr>
              <a:t>Siber güvenlik çalışma alanları</a:t>
            </a:r>
            <a:endParaRPr b="1" sz="2200">
              <a:solidFill>
                <a:srgbClr val="FFFFFF"/>
              </a:solidFill>
            </a:endParaRPr>
          </a:p>
        </p:txBody>
      </p:sp>
      <p:pic>
        <p:nvPicPr>
          <p:cNvPr id="494" name="Google Shape;494;p61"/>
          <p:cNvPicPr preferRelativeResize="0"/>
          <p:nvPr/>
        </p:nvPicPr>
        <p:blipFill>
          <a:blip r:embed="rId3">
            <a:alphaModFix/>
          </a:blip>
          <a:stretch>
            <a:fillRect/>
          </a:stretch>
        </p:blipFill>
        <p:spPr>
          <a:xfrm>
            <a:off x="199300" y="770700"/>
            <a:ext cx="2033199" cy="1270749"/>
          </a:xfrm>
          <a:prstGeom prst="rect">
            <a:avLst/>
          </a:prstGeom>
          <a:noFill/>
          <a:ln>
            <a:noFill/>
          </a:ln>
        </p:spPr>
      </p:pic>
      <p:pic>
        <p:nvPicPr>
          <p:cNvPr id="495" name="Google Shape;495;p61"/>
          <p:cNvPicPr preferRelativeResize="0"/>
          <p:nvPr/>
        </p:nvPicPr>
        <p:blipFill>
          <a:blip r:embed="rId4">
            <a:alphaModFix/>
          </a:blip>
          <a:stretch>
            <a:fillRect/>
          </a:stretch>
        </p:blipFill>
        <p:spPr>
          <a:xfrm>
            <a:off x="199300" y="2298100"/>
            <a:ext cx="2067925" cy="1151975"/>
          </a:xfrm>
          <a:prstGeom prst="rect">
            <a:avLst/>
          </a:prstGeom>
          <a:noFill/>
          <a:ln>
            <a:noFill/>
          </a:ln>
        </p:spPr>
      </p:pic>
      <p:pic>
        <p:nvPicPr>
          <p:cNvPr id="496" name="Google Shape;496;p61"/>
          <p:cNvPicPr preferRelativeResize="0"/>
          <p:nvPr/>
        </p:nvPicPr>
        <p:blipFill>
          <a:blip r:embed="rId5">
            <a:alphaModFix/>
          </a:blip>
          <a:stretch>
            <a:fillRect/>
          </a:stretch>
        </p:blipFill>
        <p:spPr>
          <a:xfrm>
            <a:off x="2320450" y="770700"/>
            <a:ext cx="2098325" cy="1270750"/>
          </a:xfrm>
          <a:prstGeom prst="rect">
            <a:avLst/>
          </a:prstGeom>
          <a:noFill/>
          <a:ln>
            <a:noFill/>
          </a:ln>
        </p:spPr>
      </p:pic>
      <p:pic>
        <p:nvPicPr>
          <p:cNvPr id="497" name="Google Shape;497;p61"/>
          <p:cNvPicPr preferRelativeResize="0"/>
          <p:nvPr/>
        </p:nvPicPr>
        <p:blipFill>
          <a:blip r:embed="rId6">
            <a:alphaModFix/>
          </a:blip>
          <a:stretch>
            <a:fillRect/>
          </a:stretch>
        </p:blipFill>
        <p:spPr>
          <a:xfrm>
            <a:off x="2551349" y="1684925"/>
            <a:ext cx="563551" cy="277925"/>
          </a:xfrm>
          <a:prstGeom prst="rect">
            <a:avLst/>
          </a:prstGeom>
          <a:noFill/>
          <a:ln>
            <a:noFill/>
          </a:ln>
        </p:spPr>
      </p:pic>
      <p:pic>
        <p:nvPicPr>
          <p:cNvPr id="498" name="Google Shape;498;p61"/>
          <p:cNvPicPr preferRelativeResize="0"/>
          <p:nvPr/>
        </p:nvPicPr>
        <p:blipFill>
          <a:blip r:embed="rId7">
            <a:alphaModFix/>
          </a:blip>
          <a:stretch>
            <a:fillRect/>
          </a:stretch>
        </p:blipFill>
        <p:spPr>
          <a:xfrm>
            <a:off x="2461474" y="2298100"/>
            <a:ext cx="1842775" cy="1176651"/>
          </a:xfrm>
          <a:prstGeom prst="rect">
            <a:avLst/>
          </a:prstGeom>
          <a:noFill/>
          <a:ln>
            <a:noFill/>
          </a:ln>
        </p:spPr>
      </p:pic>
      <p:pic>
        <p:nvPicPr>
          <p:cNvPr id="499" name="Google Shape;499;p61"/>
          <p:cNvPicPr preferRelativeResize="0"/>
          <p:nvPr/>
        </p:nvPicPr>
        <p:blipFill>
          <a:blip r:embed="rId8">
            <a:alphaModFix/>
          </a:blip>
          <a:stretch>
            <a:fillRect/>
          </a:stretch>
        </p:blipFill>
        <p:spPr>
          <a:xfrm>
            <a:off x="4506725" y="907550"/>
            <a:ext cx="2279824" cy="1297575"/>
          </a:xfrm>
          <a:prstGeom prst="rect">
            <a:avLst/>
          </a:prstGeom>
          <a:noFill/>
          <a:ln>
            <a:noFill/>
          </a:ln>
        </p:spPr>
      </p:pic>
      <p:pic>
        <p:nvPicPr>
          <p:cNvPr id="500" name="Google Shape;500;p61"/>
          <p:cNvPicPr preferRelativeResize="0"/>
          <p:nvPr/>
        </p:nvPicPr>
        <p:blipFill>
          <a:blip r:embed="rId9">
            <a:alphaModFix/>
          </a:blip>
          <a:stretch>
            <a:fillRect/>
          </a:stretch>
        </p:blipFill>
        <p:spPr>
          <a:xfrm>
            <a:off x="4498512" y="2256925"/>
            <a:ext cx="2347475" cy="1210700"/>
          </a:xfrm>
          <a:prstGeom prst="rect">
            <a:avLst/>
          </a:prstGeom>
          <a:noFill/>
          <a:ln>
            <a:noFill/>
          </a:ln>
        </p:spPr>
      </p:pic>
      <p:pic>
        <p:nvPicPr>
          <p:cNvPr id="501" name="Google Shape;501;p61"/>
          <p:cNvPicPr preferRelativeResize="0"/>
          <p:nvPr/>
        </p:nvPicPr>
        <p:blipFill>
          <a:blip r:embed="rId10">
            <a:alphaModFix/>
          </a:blip>
          <a:stretch>
            <a:fillRect/>
          </a:stretch>
        </p:blipFill>
        <p:spPr>
          <a:xfrm>
            <a:off x="6903825" y="907550"/>
            <a:ext cx="2033200" cy="1270749"/>
          </a:xfrm>
          <a:prstGeom prst="rect">
            <a:avLst/>
          </a:prstGeom>
          <a:noFill/>
          <a:ln>
            <a:noFill/>
          </a:ln>
        </p:spPr>
      </p:pic>
      <p:pic>
        <p:nvPicPr>
          <p:cNvPr id="502" name="Google Shape;502;p61"/>
          <p:cNvPicPr preferRelativeResize="0"/>
          <p:nvPr/>
        </p:nvPicPr>
        <p:blipFill rotWithShape="1">
          <a:blip r:embed="rId11">
            <a:alphaModFix/>
          </a:blip>
          <a:srcRect b="7980" l="3100" r="3520" t="3734"/>
          <a:stretch/>
        </p:blipFill>
        <p:spPr>
          <a:xfrm>
            <a:off x="6937150" y="2322025"/>
            <a:ext cx="1999875" cy="1151975"/>
          </a:xfrm>
          <a:prstGeom prst="rect">
            <a:avLst/>
          </a:prstGeom>
          <a:noFill/>
          <a:ln>
            <a:noFill/>
          </a:ln>
        </p:spPr>
      </p:pic>
      <p:pic>
        <p:nvPicPr>
          <p:cNvPr id="503" name="Google Shape;503;p61"/>
          <p:cNvPicPr preferRelativeResize="0"/>
          <p:nvPr/>
        </p:nvPicPr>
        <p:blipFill>
          <a:blip r:embed="rId12">
            <a:alphaModFix/>
          </a:blip>
          <a:stretch>
            <a:fillRect/>
          </a:stretch>
        </p:blipFill>
        <p:spPr>
          <a:xfrm>
            <a:off x="199300" y="3531900"/>
            <a:ext cx="2067925" cy="1245799"/>
          </a:xfrm>
          <a:prstGeom prst="rect">
            <a:avLst/>
          </a:prstGeom>
          <a:noFill/>
          <a:ln>
            <a:noFill/>
          </a:ln>
        </p:spPr>
      </p:pic>
      <p:pic>
        <p:nvPicPr>
          <p:cNvPr id="504" name="Google Shape;504;p61"/>
          <p:cNvPicPr preferRelativeResize="0"/>
          <p:nvPr/>
        </p:nvPicPr>
        <p:blipFill>
          <a:blip r:embed="rId13">
            <a:alphaModFix/>
          </a:blip>
          <a:stretch>
            <a:fillRect/>
          </a:stretch>
        </p:blipFill>
        <p:spPr>
          <a:xfrm>
            <a:off x="2468899" y="3578825"/>
            <a:ext cx="1842774" cy="1151975"/>
          </a:xfrm>
          <a:prstGeom prst="rect">
            <a:avLst/>
          </a:prstGeom>
          <a:noFill/>
          <a:ln>
            <a:noFill/>
          </a:ln>
        </p:spPr>
      </p:pic>
      <p:pic>
        <p:nvPicPr>
          <p:cNvPr id="505" name="Google Shape;505;p61"/>
          <p:cNvPicPr preferRelativeResize="0"/>
          <p:nvPr/>
        </p:nvPicPr>
        <p:blipFill>
          <a:blip r:embed="rId14">
            <a:alphaModFix/>
          </a:blip>
          <a:stretch>
            <a:fillRect/>
          </a:stretch>
        </p:blipFill>
        <p:spPr>
          <a:xfrm>
            <a:off x="4506725" y="3519425"/>
            <a:ext cx="2250000" cy="1270750"/>
          </a:xfrm>
          <a:prstGeom prst="rect">
            <a:avLst/>
          </a:prstGeom>
          <a:noFill/>
          <a:ln>
            <a:noFill/>
          </a:ln>
        </p:spPr>
      </p:pic>
      <p:pic>
        <p:nvPicPr>
          <p:cNvPr id="506" name="Google Shape;506;p61"/>
          <p:cNvPicPr preferRelativeResize="0"/>
          <p:nvPr/>
        </p:nvPicPr>
        <p:blipFill>
          <a:blip r:embed="rId15">
            <a:alphaModFix/>
          </a:blip>
          <a:stretch>
            <a:fillRect/>
          </a:stretch>
        </p:blipFill>
        <p:spPr>
          <a:xfrm>
            <a:off x="6845975" y="3531900"/>
            <a:ext cx="2137650" cy="1245800"/>
          </a:xfrm>
          <a:prstGeom prst="rect">
            <a:avLst/>
          </a:prstGeom>
          <a:noFill/>
          <a:ln>
            <a:noFill/>
          </a:ln>
        </p:spPr>
      </p:pic>
      <p:sp>
        <p:nvSpPr>
          <p:cNvPr id="507" name="Google Shape;507;p61"/>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Images by  </a:t>
            </a:r>
            <a:r>
              <a:rPr lang="en-US" sz="800" u="sng">
                <a:solidFill>
                  <a:schemeClr val="hlink"/>
                </a:solidFill>
                <a:hlinkClick r:id="rId16"/>
              </a:rPr>
              <a:t>tubitak</a:t>
            </a:r>
            <a:r>
              <a:rPr lang="en-US" sz="800">
                <a:solidFill>
                  <a:srgbClr val="FFF2CC"/>
                </a:solidFill>
              </a:rPr>
              <a:t>, </a:t>
            </a:r>
            <a:endParaRPr sz="800">
              <a:solidFill>
                <a:srgbClr val="FFF2CC"/>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86D71"/>
        </a:solidFill>
      </p:bgPr>
    </p:bg>
    <p:spTree>
      <p:nvGrpSpPr>
        <p:cNvPr id="511" name="Shape 511"/>
        <p:cNvGrpSpPr/>
        <p:nvPr/>
      </p:nvGrpSpPr>
      <p:grpSpPr>
        <a:xfrm>
          <a:off x="0" y="0"/>
          <a:ext cx="0" cy="0"/>
          <a:chOff x="0" y="0"/>
          <a:chExt cx="0" cy="0"/>
        </a:xfrm>
      </p:grpSpPr>
      <p:sp>
        <p:nvSpPr>
          <p:cNvPr id="512" name="Google Shape;512;p62"/>
          <p:cNvSpPr txBox="1"/>
          <p:nvPr>
            <p:ph type="title"/>
          </p:nvPr>
        </p:nvSpPr>
        <p:spPr>
          <a:xfrm>
            <a:off x="152275" y="-24750"/>
            <a:ext cx="87987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rgbClr val="FFFFFF"/>
                </a:solidFill>
              </a:rPr>
              <a:t>Siber güvenlik </a:t>
            </a:r>
            <a:r>
              <a:rPr lang="en-US" sz="2200">
                <a:solidFill>
                  <a:srgbClr val="FFFFFF"/>
                </a:solidFill>
              </a:rPr>
              <a:t>kariyer alanları</a:t>
            </a:r>
            <a:endParaRPr b="1" sz="2200">
              <a:solidFill>
                <a:srgbClr val="FFFFFF"/>
              </a:solidFill>
            </a:endParaRPr>
          </a:p>
        </p:txBody>
      </p:sp>
      <p:sp>
        <p:nvSpPr>
          <p:cNvPr id="513" name="Google Shape;513;p62"/>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Images by  SANS </a:t>
            </a:r>
            <a:r>
              <a:rPr lang="en-US" sz="800">
                <a:solidFill>
                  <a:srgbClr val="FFF2CC"/>
                </a:solidFill>
              </a:rPr>
              <a:t>Institute from </a:t>
            </a:r>
            <a:r>
              <a:rPr lang="en-US" sz="800" u="sng">
                <a:solidFill>
                  <a:schemeClr val="hlink"/>
                </a:solidFill>
                <a:hlinkClick r:id="rId3"/>
              </a:rPr>
              <a:t>20 Coolest Careers in Cybersecurity</a:t>
            </a:r>
            <a:endParaRPr sz="800">
              <a:solidFill>
                <a:srgbClr val="FFF2CC"/>
              </a:solidFill>
            </a:endParaRPr>
          </a:p>
        </p:txBody>
      </p:sp>
      <p:pic>
        <p:nvPicPr>
          <p:cNvPr id="514" name="Google Shape;514;p62"/>
          <p:cNvPicPr preferRelativeResize="0"/>
          <p:nvPr/>
        </p:nvPicPr>
        <p:blipFill>
          <a:blip r:embed="rId4">
            <a:alphaModFix/>
          </a:blip>
          <a:stretch>
            <a:fillRect/>
          </a:stretch>
        </p:blipFill>
        <p:spPr>
          <a:xfrm>
            <a:off x="1387225" y="816363"/>
            <a:ext cx="6619827" cy="3972524"/>
          </a:xfrm>
          <a:prstGeom prst="rect">
            <a:avLst/>
          </a:prstGeom>
          <a:noFill/>
          <a:ln>
            <a:noFill/>
          </a:ln>
        </p:spPr>
      </p:pic>
      <p:pic>
        <p:nvPicPr>
          <p:cNvPr id="515" name="Google Shape;515;p62"/>
          <p:cNvPicPr preferRelativeResize="0"/>
          <p:nvPr/>
        </p:nvPicPr>
        <p:blipFill>
          <a:blip r:embed="rId5">
            <a:alphaModFix/>
          </a:blip>
          <a:stretch>
            <a:fillRect/>
          </a:stretch>
        </p:blipFill>
        <p:spPr>
          <a:xfrm>
            <a:off x="1387225" y="574360"/>
            <a:ext cx="6619824" cy="18171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3"/>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Bilinen siber güvenli konferansları</a:t>
            </a:r>
            <a:endParaRPr b="1" sz="2200">
              <a:solidFill>
                <a:srgbClr val="FFFFFF"/>
              </a:solidFill>
            </a:endParaRPr>
          </a:p>
        </p:txBody>
      </p:sp>
      <p:sp>
        <p:nvSpPr>
          <p:cNvPr id="521" name="Google Shape;521;p63"/>
          <p:cNvSpPr txBox="1"/>
          <p:nvPr/>
        </p:nvSpPr>
        <p:spPr>
          <a:xfrm>
            <a:off x="316675" y="772950"/>
            <a:ext cx="40005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b="1" lang="en-US" sz="1800" u="sng">
                <a:solidFill>
                  <a:schemeClr val="accent1"/>
                </a:solidFill>
                <a:hlinkClick r:id="rId3">
                  <a:extLst>
                    <a:ext uri="{A12FA001-AC4F-418D-AE19-62706E023703}">
                      <ahyp:hlinkClr val="tx"/>
                    </a:ext>
                  </a:extLst>
                </a:hlinkClick>
              </a:rPr>
              <a:t>Darpa</a:t>
            </a:r>
            <a:r>
              <a:rPr lang="en-US" sz="1800"/>
              <a:t> desteklediği konferans</a:t>
            </a:r>
            <a:endParaRPr sz="1800"/>
          </a:p>
          <a:p>
            <a:pPr indent="-342900" lvl="0" marL="457200" rtl="0" algn="l">
              <a:lnSpc>
                <a:spcPct val="150000"/>
              </a:lnSpc>
              <a:spcBef>
                <a:spcPts val="0"/>
              </a:spcBef>
              <a:spcAft>
                <a:spcPts val="0"/>
              </a:spcAft>
              <a:buSzPts val="1800"/>
              <a:buChar char="❏"/>
            </a:pPr>
            <a:r>
              <a:rPr lang="en-US" sz="1800"/>
              <a:t>Siber güvenlik alanındaki en prestijli konferans</a:t>
            </a:r>
            <a:endParaRPr sz="1800"/>
          </a:p>
          <a:p>
            <a:pPr indent="-342900" lvl="0" marL="457200" rtl="0" algn="l">
              <a:lnSpc>
                <a:spcPct val="150000"/>
              </a:lnSpc>
              <a:spcBef>
                <a:spcPts val="0"/>
              </a:spcBef>
              <a:spcAft>
                <a:spcPts val="0"/>
              </a:spcAft>
              <a:buSzPts val="1800"/>
              <a:buChar char="❏"/>
            </a:pPr>
            <a:r>
              <a:rPr lang="en-US" sz="1800"/>
              <a:t>CIA ve </a:t>
            </a:r>
            <a:r>
              <a:rPr b="1" lang="en-US" sz="1800" u="sng">
                <a:solidFill>
                  <a:schemeClr val="accent1"/>
                </a:solidFill>
                <a:hlinkClick r:id="rId4">
                  <a:extLst>
                    <a:ext uri="{A12FA001-AC4F-418D-AE19-62706E023703}">
                      <ahyp:hlinkClr val="tx"/>
                    </a:ext>
                  </a:extLst>
                </a:hlinkClick>
              </a:rPr>
              <a:t>NSA</a:t>
            </a:r>
            <a:r>
              <a:rPr lang="en-US" sz="1800"/>
              <a:t> bu konferansta işe alım için tanıtım masası açıyor</a:t>
            </a:r>
            <a:endParaRPr sz="1800"/>
          </a:p>
          <a:p>
            <a:pPr indent="-342900" lvl="0" marL="457200" rtl="0" algn="l">
              <a:lnSpc>
                <a:spcPct val="150000"/>
              </a:lnSpc>
              <a:spcBef>
                <a:spcPts val="0"/>
              </a:spcBef>
              <a:spcAft>
                <a:spcPts val="0"/>
              </a:spcAft>
              <a:buSzPts val="1800"/>
              <a:buChar char="❏"/>
            </a:pPr>
            <a:r>
              <a:rPr lang="en-US" sz="1800"/>
              <a:t>Zero day açıklar genelde burada konuşuluyor. Siber güvenlik alanındaki son değişikliklerden haberdar olmak için en iyi yer</a:t>
            </a:r>
            <a:endParaRPr/>
          </a:p>
        </p:txBody>
      </p:sp>
      <p:pic>
        <p:nvPicPr>
          <p:cNvPr id="522" name="Google Shape;522;p63"/>
          <p:cNvPicPr preferRelativeResize="0"/>
          <p:nvPr/>
        </p:nvPicPr>
        <p:blipFill>
          <a:blip r:embed="rId5">
            <a:alphaModFix/>
          </a:blip>
          <a:stretch>
            <a:fillRect/>
          </a:stretch>
        </p:blipFill>
        <p:spPr>
          <a:xfrm>
            <a:off x="4375282" y="928525"/>
            <a:ext cx="4541230" cy="1320113"/>
          </a:xfrm>
          <a:prstGeom prst="rect">
            <a:avLst/>
          </a:prstGeom>
          <a:noFill/>
          <a:ln>
            <a:noFill/>
          </a:ln>
        </p:spPr>
      </p:pic>
      <p:grpSp>
        <p:nvGrpSpPr>
          <p:cNvPr id="523" name="Google Shape;523;p63"/>
          <p:cNvGrpSpPr/>
          <p:nvPr/>
        </p:nvGrpSpPr>
        <p:grpSpPr>
          <a:xfrm>
            <a:off x="4375275" y="2899263"/>
            <a:ext cx="4786850" cy="1465413"/>
            <a:chOff x="4375275" y="2832463"/>
            <a:chExt cx="4786850" cy="1465413"/>
          </a:xfrm>
        </p:grpSpPr>
        <p:sp>
          <p:nvSpPr>
            <p:cNvPr id="524" name="Google Shape;524;p63"/>
            <p:cNvSpPr txBox="1"/>
            <p:nvPr/>
          </p:nvSpPr>
          <p:spPr>
            <a:xfrm>
              <a:off x="4375325" y="2832463"/>
              <a:ext cx="45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accent1"/>
                  </a:solidFill>
                  <a:hlinkClick r:id="rId6">
                    <a:extLst>
                      <a:ext uri="{A12FA001-AC4F-418D-AE19-62706E023703}">
                        <ahyp:hlinkClr val="tx"/>
                      </a:ext>
                    </a:extLst>
                  </a:hlinkClick>
                </a:rPr>
                <a:t>https://www.blackhat.com/</a:t>
              </a:r>
              <a:endParaRPr b="1">
                <a:solidFill>
                  <a:schemeClr val="accent1"/>
                </a:solidFill>
              </a:endParaRPr>
            </a:p>
          </p:txBody>
        </p:sp>
        <p:sp>
          <p:nvSpPr>
            <p:cNvPr id="525" name="Google Shape;525;p63"/>
            <p:cNvSpPr txBox="1"/>
            <p:nvPr/>
          </p:nvSpPr>
          <p:spPr>
            <a:xfrm>
              <a:off x="4375275" y="3315825"/>
              <a:ext cx="46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accent1"/>
                  </a:solidFill>
                  <a:hlinkClick r:id="rId7">
                    <a:extLst>
                      <a:ext uri="{A12FA001-AC4F-418D-AE19-62706E023703}">
                        <ahyp:hlinkClr val="tx"/>
                      </a:ext>
                    </a:extLst>
                  </a:hlinkClick>
                </a:rPr>
                <a:t>https://www.blackhat.com/html/archives.htm</a:t>
              </a:r>
              <a:r>
                <a:rPr lang="en-US" u="sng">
                  <a:solidFill>
                    <a:schemeClr val="hlink"/>
                  </a:solidFill>
                  <a:hlinkClick r:id="rId8"/>
                </a:rPr>
                <a:t>l</a:t>
              </a:r>
              <a:endParaRPr/>
            </a:p>
          </p:txBody>
        </p:sp>
        <p:sp>
          <p:nvSpPr>
            <p:cNvPr id="526" name="Google Shape;526;p63"/>
            <p:cNvSpPr txBox="1"/>
            <p:nvPr/>
          </p:nvSpPr>
          <p:spPr>
            <a:xfrm>
              <a:off x="4375325" y="3897675"/>
              <a:ext cx="47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accent1"/>
                  </a:solidFill>
                  <a:hlinkClick r:id="rId9">
                    <a:extLst>
                      <a:ext uri="{A12FA001-AC4F-418D-AE19-62706E023703}">
                        <ahyp:hlinkClr val="tx"/>
                      </a:ext>
                    </a:extLst>
                  </a:hlinkClick>
                </a:rPr>
                <a:t>https://www.youtube.com/@BlackHatOfficialYT/videos</a:t>
              </a:r>
              <a:endParaRPr b="1">
                <a:solidFill>
                  <a:schemeClr val="accent1"/>
                </a:solidFill>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4"/>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rgbClr val="FFFFFF"/>
                </a:solidFill>
              </a:rPr>
              <a:t>Bilinen siber güvenli konferansları</a:t>
            </a:r>
            <a:endParaRPr b="1" sz="2200">
              <a:solidFill>
                <a:srgbClr val="FFFFFF"/>
              </a:solidFill>
            </a:endParaRPr>
          </a:p>
        </p:txBody>
      </p:sp>
      <p:sp>
        <p:nvSpPr>
          <p:cNvPr id="532" name="Google Shape;532;p64"/>
          <p:cNvSpPr txBox="1"/>
          <p:nvPr/>
        </p:nvSpPr>
        <p:spPr>
          <a:xfrm>
            <a:off x="7128300" y="672200"/>
            <a:ext cx="201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u="sng">
                <a:solidFill>
                  <a:schemeClr val="accent1"/>
                </a:solidFill>
                <a:hlinkClick r:id="rId3">
                  <a:extLst>
                    <a:ext uri="{A12FA001-AC4F-418D-AE19-62706E023703}">
                      <ahyp:hlinkClr val="tx"/>
                    </a:ext>
                  </a:extLst>
                </a:hlinkClick>
              </a:rPr>
              <a:t>https://media.defcon.org/</a:t>
            </a:r>
            <a:endParaRPr b="1" sz="1200">
              <a:solidFill>
                <a:schemeClr val="accent1"/>
              </a:solidFill>
            </a:endParaRPr>
          </a:p>
        </p:txBody>
      </p:sp>
      <p:sp>
        <p:nvSpPr>
          <p:cNvPr id="533" name="Google Shape;533;p64"/>
          <p:cNvSpPr txBox="1"/>
          <p:nvPr/>
        </p:nvSpPr>
        <p:spPr>
          <a:xfrm>
            <a:off x="0" y="4527875"/>
            <a:ext cx="905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t>CTF:</a:t>
            </a:r>
            <a:r>
              <a:rPr b="1" lang="en-US" sz="800">
                <a:solidFill>
                  <a:schemeClr val="accent1"/>
                </a:solidFill>
              </a:rPr>
              <a:t> </a:t>
            </a:r>
            <a:r>
              <a:rPr b="1" lang="en-US" sz="800" u="sng">
                <a:solidFill>
                  <a:schemeClr val="accent1"/>
                </a:solidFill>
                <a:hlinkClick r:id="rId4">
                  <a:extLst>
                    <a:ext uri="{A12FA001-AC4F-418D-AE19-62706E023703}">
                      <ahyp:hlinkClr val="tx"/>
                    </a:ext>
                  </a:extLst>
                </a:hlinkClick>
              </a:rPr>
              <a:t>https://media.defcon.org/DEF%20CON%2031/DEF%20CON%2031%20ctf/DEF%20CON%20LiveCTF%20-%20Finals/</a:t>
            </a:r>
            <a:endParaRPr b="1" sz="800">
              <a:solidFill>
                <a:schemeClr val="accent1"/>
              </a:solidFill>
            </a:endParaRPr>
          </a:p>
        </p:txBody>
      </p:sp>
      <p:pic>
        <p:nvPicPr>
          <p:cNvPr id="534" name="Google Shape;534;p64"/>
          <p:cNvPicPr preferRelativeResize="0"/>
          <p:nvPr/>
        </p:nvPicPr>
        <p:blipFill>
          <a:blip r:embed="rId5">
            <a:alphaModFix/>
          </a:blip>
          <a:stretch>
            <a:fillRect/>
          </a:stretch>
        </p:blipFill>
        <p:spPr>
          <a:xfrm>
            <a:off x="72825" y="599450"/>
            <a:ext cx="7055473" cy="3944591"/>
          </a:xfrm>
          <a:prstGeom prst="rect">
            <a:avLst/>
          </a:prstGeom>
          <a:noFill/>
          <a:ln>
            <a:noFill/>
          </a:ln>
        </p:spPr>
      </p:pic>
      <p:sp>
        <p:nvSpPr>
          <p:cNvPr id="535" name="Google Shape;535;p64"/>
          <p:cNvSpPr txBox="1"/>
          <p:nvPr/>
        </p:nvSpPr>
        <p:spPr>
          <a:xfrm>
            <a:off x="7198925" y="1122025"/>
            <a:ext cx="17775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200"/>
              <a:t>Sunumlar uygulama ağırlıklı</a:t>
            </a:r>
            <a:br>
              <a:rPr lang="en-US" sz="1200"/>
            </a:br>
            <a:br>
              <a:rPr lang="en-US" sz="1200"/>
            </a:br>
            <a:r>
              <a:rPr lang="en-US" sz="1200"/>
              <a:t>Kodları yayınlıyorlar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Konferans sonunda capture the flag yarışması var</a:t>
            </a:r>
            <a:br>
              <a:rPr lang="en-US" sz="1200"/>
            </a:br>
            <a:br>
              <a:rPr lang="en-US" sz="1200"/>
            </a:br>
            <a:r>
              <a:rPr lang="en-US" sz="1200"/>
              <a:t>Daha amatör ruhlu ve işin pratiğine önem verenler için</a:t>
            </a:r>
            <a:endParaRPr sz="12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9" name="Shape 539"/>
        <p:cNvGrpSpPr/>
        <p:nvPr/>
      </p:nvGrpSpPr>
      <p:grpSpPr>
        <a:xfrm>
          <a:off x="0" y="0"/>
          <a:ext cx="0" cy="0"/>
          <a:chOff x="0" y="0"/>
          <a:chExt cx="0" cy="0"/>
        </a:xfrm>
      </p:grpSpPr>
      <p:sp>
        <p:nvSpPr>
          <p:cNvPr id="540" name="Google Shape;540;p6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Defcon 30’da </a:t>
            </a:r>
            <a:r>
              <a:rPr lang="en-US" sz="2200">
                <a:solidFill>
                  <a:srgbClr val="FFFFFF"/>
                </a:solidFill>
              </a:rPr>
              <a:t>s</a:t>
            </a:r>
            <a:r>
              <a:rPr b="1" lang="en-US" sz="2200">
                <a:solidFill>
                  <a:srgbClr val="FFFFFF"/>
                </a:solidFill>
              </a:rPr>
              <a:t>tarlink hack sunumu</a:t>
            </a:r>
            <a:endParaRPr b="1" sz="2200">
              <a:solidFill>
                <a:srgbClr val="FFFFFF"/>
              </a:solidFill>
            </a:endParaRPr>
          </a:p>
        </p:txBody>
      </p:sp>
      <p:pic>
        <p:nvPicPr>
          <p:cNvPr descr="This presentation covers the first black-box hardware security evaluation of the SpaceX Starlink User Terminal (UT). The UT uses a custom quad-core Cortex-A53 System-on-Chip that implements verified boot based on the ARM trusted firmware (TF-A) project. The early stage TF-A bootloaders, and in particular the immutable ROM bootloader include custom fault injection countermeasures. Despite the black-box nature of our evaluation we were able to bypass signature verification during execution of the ROM bootloader using voltage fault injection.&#10;&#10;Using a modified second stage bootloader we could extract the ROM bootloader and eFuse memory. Our analysis demonstrates that the fault model used during countermeasure development does not hold in practice. Our voltage fault injection attack was first performed in a laboratory setting and later implemented as a custom printed circuit board or 'modchip'. The presented attack results in an unfixable compromise of the Starlink UT and allows us to execute arbitrary code.&#10;&#10;Obtaining root access on the Starlink UT is a prerequisite to freely explore the Starlink network and the underlying communication interfaces. &#10;This presentation will cover an initial exploration of the Starlink network. Other researchers should be able to build on our work to further explore the Starlink ecosystem." id="541" name="Google Shape;541;p65" title="DEF CON 30 - Lennert Wouters - A Black-Box Security Evaluation of SpaceX Starlink User Terminal">
            <a:hlinkClick r:id="rId3"/>
          </p:cNvPr>
          <p:cNvPicPr preferRelativeResize="0"/>
          <p:nvPr/>
        </p:nvPicPr>
        <p:blipFill>
          <a:blip r:embed="rId4">
            <a:alphaModFix/>
          </a:blip>
          <a:stretch>
            <a:fillRect/>
          </a:stretch>
        </p:blipFill>
        <p:spPr>
          <a:xfrm>
            <a:off x="1261149" y="666600"/>
            <a:ext cx="6773864" cy="3810300"/>
          </a:xfrm>
          <a:prstGeom prst="rect">
            <a:avLst/>
          </a:prstGeom>
          <a:noFill/>
          <a:ln>
            <a:noFill/>
          </a:ln>
        </p:spPr>
      </p:pic>
      <p:sp>
        <p:nvSpPr>
          <p:cNvPr id="542" name="Google Shape;542;p65"/>
          <p:cNvSpPr txBox="1"/>
          <p:nvPr/>
        </p:nvSpPr>
        <p:spPr>
          <a:xfrm>
            <a:off x="152275" y="4474025"/>
            <a:ext cx="8991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300">
                <a:solidFill>
                  <a:schemeClr val="accent6"/>
                </a:solidFill>
              </a:rPr>
              <a:t>Sunum : </a:t>
            </a:r>
            <a:r>
              <a:rPr b="1" lang="en-US" sz="1300" u="sng">
                <a:solidFill>
                  <a:schemeClr val="accent6"/>
                </a:solidFill>
                <a:hlinkClick r:id="rId5">
                  <a:extLst>
                    <a:ext uri="{A12FA001-AC4F-418D-AE19-62706E023703}">
                      <ahyp:hlinkClr val="tx"/>
                    </a:ext>
                  </a:extLst>
                </a:hlinkClick>
              </a:rPr>
              <a:t>Glitched on Earth by Humans: A Black-Box Security Evaluation of the SpaceX Starlink User Terminal</a:t>
            </a:r>
            <a:endParaRPr b="1" sz="1300">
              <a:solidFill>
                <a:schemeClr val="accent6"/>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CTF (</a:t>
            </a:r>
            <a:r>
              <a:rPr b="1" lang="en-US" sz="2200">
                <a:solidFill>
                  <a:srgbClr val="FFFFFF"/>
                </a:solidFill>
              </a:rPr>
              <a:t>Capture The Flag) </a:t>
            </a:r>
            <a:r>
              <a:rPr lang="en-US" sz="2200">
                <a:solidFill>
                  <a:srgbClr val="FFFFFF"/>
                </a:solidFill>
              </a:rPr>
              <a:t>y</a:t>
            </a:r>
            <a:r>
              <a:rPr b="1" lang="en-US" sz="2200">
                <a:solidFill>
                  <a:srgbClr val="FFFFFF"/>
                </a:solidFill>
              </a:rPr>
              <a:t>arışmaları</a:t>
            </a:r>
            <a:endParaRPr b="1" sz="2200">
              <a:solidFill>
                <a:srgbClr val="FFFFFF"/>
              </a:solidFill>
            </a:endParaRPr>
          </a:p>
        </p:txBody>
      </p:sp>
      <p:sp>
        <p:nvSpPr>
          <p:cNvPr id="548" name="Google Shape;548;p66"/>
          <p:cNvSpPr txBox="1"/>
          <p:nvPr/>
        </p:nvSpPr>
        <p:spPr>
          <a:xfrm>
            <a:off x="316675" y="1873700"/>
            <a:ext cx="8387100" cy="2478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en-US" sz="1800"/>
              <a:t>Yaklaşan ctf zamanlarını öğrenmek için </a:t>
            </a:r>
            <a:r>
              <a:rPr b="1" lang="en-US" sz="1800" u="sng">
                <a:solidFill>
                  <a:schemeClr val="accent1"/>
                </a:solidFill>
                <a:hlinkClick r:id="rId3">
                  <a:extLst>
                    <a:ext uri="{A12FA001-AC4F-418D-AE19-62706E023703}">
                      <ahyp:hlinkClr val="tx"/>
                    </a:ext>
                  </a:extLst>
                </a:hlinkClick>
              </a:rPr>
              <a:t>https://ctftime.org/ctfs</a:t>
            </a:r>
            <a:endParaRPr b="1" sz="1800">
              <a:solidFill>
                <a:schemeClr val="accent1"/>
              </a:solidFill>
            </a:endParaRPr>
          </a:p>
          <a:p>
            <a:pPr indent="-342900" lvl="0" marL="457200" rtl="0" algn="l">
              <a:lnSpc>
                <a:spcPct val="150000"/>
              </a:lnSpc>
              <a:spcBef>
                <a:spcPts val="0"/>
              </a:spcBef>
              <a:spcAft>
                <a:spcPts val="0"/>
              </a:spcAft>
              <a:buSzPts val="1800"/>
              <a:buChar char="❏"/>
            </a:pPr>
            <a:r>
              <a:rPr lang="en-US" sz="1800"/>
              <a:t>Yaklaşan konferans ve diğer etkinlikleri de buradan takip edebilirsiniz</a:t>
            </a:r>
            <a:endParaRPr sz="1800"/>
          </a:p>
          <a:p>
            <a:pPr indent="-342900" lvl="1" marL="914400" rtl="0" algn="l">
              <a:lnSpc>
                <a:spcPct val="150000"/>
              </a:lnSpc>
              <a:spcBef>
                <a:spcPts val="0"/>
              </a:spcBef>
              <a:spcAft>
                <a:spcPts val="0"/>
              </a:spcAft>
              <a:buClr>
                <a:schemeClr val="accent1"/>
              </a:buClr>
              <a:buSzPts val="1800"/>
              <a:buChar char="❏"/>
            </a:pPr>
            <a:r>
              <a:rPr b="1" lang="en-US" sz="1800" u="sng">
                <a:solidFill>
                  <a:schemeClr val="accent1"/>
                </a:solidFill>
                <a:hlinkClick r:id="rId4">
                  <a:extLst>
                    <a:ext uri="{A12FA001-AC4F-418D-AE19-62706E023703}">
                      <ahyp:hlinkClr val="tx"/>
                    </a:ext>
                  </a:extLst>
                </a:hlinkClick>
              </a:rPr>
              <a:t>https://ctftime.org/event/list/upcoming</a:t>
            </a:r>
            <a:endParaRPr b="1" sz="1800">
              <a:solidFill>
                <a:schemeClr val="accent1"/>
              </a:solidFill>
            </a:endParaRPr>
          </a:p>
          <a:p>
            <a:pPr indent="-342900" lvl="0" marL="457200" rtl="0" algn="l">
              <a:lnSpc>
                <a:spcPct val="150000"/>
              </a:lnSpc>
              <a:spcBef>
                <a:spcPts val="0"/>
              </a:spcBef>
              <a:spcAft>
                <a:spcPts val="0"/>
              </a:spcAft>
              <a:buSzPts val="1800"/>
              <a:buChar char="❏"/>
            </a:pPr>
            <a:r>
              <a:rPr lang="en-US" sz="1800"/>
              <a:t>Writeups</a:t>
            </a:r>
            <a:endParaRPr sz="1800"/>
          </a:p>
          <a:p>
            <a:pPr indent="-342900" lvl="1" marL="914400" rtl="0" algn="l">
              <a:lnSpc>
                <a:spcPct val="150000"/>
              </a:lnSpc>
              <a:spcBef>
                <a:spcPts val="0"/>
              </a:spcBef>
              <a:spcAft>
                <a:spcPts val="0"/>
              </a:spcAft>
              <a:buClr>
                <a:schemeClr val="accent1"/>
              </a:buClr>
              <a:buSzPts val="1800"/>
              <a:buChar char="❏"/>
            </a:pPr>
            <a:r>
              <a:rPr b="1" lang="en-US" sz="1800" u="sng">
                <a:solidFill>
                  <a:schemeClr val="accent1"/>
                </a:solidFill>
                <a:hlinkClick r:id="rId5">
                  <a:extLst>
                    <a:ext uri="{A12FA001-AC4F-418D-AE19-62706E023703}">
                      <ahyp:hlinkClr val="tx"/>
                    </a:ext>
                  </a:extLst>
                </a:hlinkClick>
              </a:rPr>
              <a:t>https://ctftime.org/writeups</a:t>
            </a:r>
            <a:endParaRPr b="1" sz="1800">
              <a:solidFill>
                <a:schemeClr val="accent1"/>
              </a:solidFill>
            </a:endParaRPr>
          </a:p>
          <a:p>
            <a:pPr indent="0" lvl="0" marL="0" rtl="0" algn="l">
              <a:spcBef>
                <a:spcPts val="0"/>
              </a:spcBef>
              <a:spcAft>
                <a:spcPts val="0"/>
              </a:spcAft>
              <a:buNone/>
            </a:pPr>
            <a:r>
              <a:t/>
            </a:r>
            <a:endParaRPr/>
          </a:p>
        </p:txBody>
      </p:sp>
      <p:pic>
        <p:nvPicPr>
          <p:cNvPr id="549" name="Google Shape;549;p66"/>
          <p:cNvPicPr preferRelativeResize="0"/>
          <p:nvPr/>
        </p:nvPicPr>
        <p:blipFill>
          <a:blip r:embed="rId6">
            <a:alphaModFix/>
          </a:blip>
          <a:stretch>
            <a:fillRect/>
          </a:stretch>
        </p:blipFill>
        <p:spPr>
          <a:xfrm>
            <a:off x="316675" y="855400"/>
            <a:ext cx="2857500" cy="800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idx="1" type="body"/>
          </p:nvPr>
        </p:nvSpPr>
        <p:spPr>
          <a:xfrm>
            <a:off x="0" y="531125"/>
            <a:ext cx="9144000" cy="4271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US" sz="3400">
                <a:solidFill>
                  <a:srgbClr val="24292F"/>
                </a:solidFill>
              </a:rPr>
              <a:t>Siber Güvenlik Nedir?</a:t>
            </a:r>
            <a:endParaRPr sz="3400">
              <a:solidFill>
                <a:srgbClr val="24292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C</a:t>
            </a:r>
            <a:r>
              <a:rPr lang="en-US" sz="2200">
                <a:solidFill>
                  <a:srgbClr val="FFFFFF"/>
                </a:solidFill>
              </a:rPr>
              <a:t>TF hazırlık kaynakları</a:t>
            </a:r>
            <a:endParaRPr b="1" sz="2200">
              <a:solidFill>
                <a:srgbClr val="FFFFFF"/>
              </a:solidFill>
            </a:endParaRPr>
          </a:p>
        </p:txBody>
      </p:sp>
      <p:sp>
        <p:nvSpPr>
          <p:cNvPr id="555" name="Google Shape;555;p67"/>
          <p:cNvSpPr txBox="1"/>
          <p:nvPr/>
        </p:nvSpPr>
        <p:spPr>
          <a:xfrm>
            <a:off x="297250" y="3096750"/>
            <a:ext cx="4212600" cy="1293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en-US" sz="1800"/>
              <a:t>Capture the flag yarışmaları</a:t>
            </a:r>
            <a:endParaRPr sz="1800"/>
          </a:p>
          <a:p>
            <a:pPr indent="-342900" lvl="0" marL="457200" rtl="0" algn="l">
              <a:lnSpc>
                <a:spcPct val="150000"/>
              </a:lnSpc>
              <a:spcBef>
                <a:spcPts val="0"/>
              </a:spcBef>
              <a:spcAft>
                <a:spcPts val="0"/>
              </a:spcAft>
              <a:buSzPts val="1800"/>
              <a:buChar char="❏"/>
            </a:pPr>
            <a:r>
              <a:rPr lang="en-US" sz="1800"/>
              <a:t>CTF çözümleri</a:t>
            </a:r>
            <a:endParaRPr sz="1800"/>
          </a:p>
          <a:p>
            <a:pPr indent="-342900" lvl="0" marL="457200" rtl="0" algn="l">
              <a:lnSpc>
                <a:spcPct val="150000"/>
              </a:lnSpc>
              <a:spcBef>
                <a:spcPts val="0"/>
              </a:spcBef>
              <a:spcAft>
                <a:spcPts val="0"/>
              </a:spcAft>
              <a:buSzPts val="1800"/>
              <a:buChar char="❏"/>
            </a:pPr>
            <a:r>
              <a:rPr lang="en-US" sz="1800"/>
              <a:t>Ethical hacker playbook</a:t>
            </a:r>
            <a:endParaRPr/>
          </a:p>
        </p:txBody>
      </p:sp>
      <p:pic>
        <p:nvPicPr>
          <p:cNvPr id="556" name="Google Shape;556;p67"/>
          <p:cNvPicPr preferRelativeResize="0"/>
          <p:nvPr/>
        </p:nvPicPr>
        <p:blipFill>
          <a:blip r:embed="rId3">
            <a:alphaModFix/>
          </a:blip>
          <a:stretch>
            <a:fillRect/>
          </a:stretch>
        </p:blipFill>
        <p:spPr>
          <a:xfrm>
            <a:off x="248600" y="655625"/>
            <a:ext cx="4309925" cy="2271775"/>
          </a:xfrm>
          <a:prstGeom prst="rect">
            <a:avLst/>
          </a:prstGeom>
          <a:noFill/>
          <a:ln>
            <a:noFill/>
          </a:ln>
        </p:spPr>
      </p:pic>
      <p:pic>
        <p:nvPicPr>
          <p:cNvPr id="557" name="Google Shape;557;p67"/>
          <p:cNvPicPr preferRelativeResize="0"/>
          <p:nvPr/>
        </p:nvPicPr>
        <p:blipFill>
          <a:blip r:embed="rId4">
            <a:alphaModFix/>
          </a:blip>
          <a:stretch>
            <a:fillRect/>
          </a:stretch>
        </p:blipFill>
        <p:spPr>
          <a:xfrm>
            <a:off x="4681675" y="655619"/>
            <a:ext cx="4309926" cy="1206781"/>
          </a:xfrm>
          <a:prstGeom prst="rect">
            <a:avLst/>
          </a:prstGeom>
          <a:noFill/>
          <a:ln>
            <a:noFill/>
          </a:ln>
        </p:spPr>
      </p:pic>
      <p:sp>
        <p:nvSpPr>
          <p:cNvPr id="558" name="Google Shape;558;p67"/>
          <p:cNvSpPr txBox="1"/>
          <p:nvPr/>
        </p:nvSpPr>
        <p:spPr>
          <a:xfrm>
            <a:off x="4779000" y="3096750"/>
            <a:ext cx="4212600" cy="1293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u="sng">
                <a:solidFill>
                  <a:schemeClr val="accent1"/>
                </a:solidFill>
                <a:hlinkClick r:id="rId5">
                  <a:extLst>
                    <a:ext uri="{A12FA001-AC4F-418D-AE19-62706E023703}">
                      <ahyp:hlinkClr val="tx"/>
                    </a:ext>
                  </a:extLst>
                </a:hlinkClick>
              </a:rPr>
              <a:t>https://ctf.hacker101.com/howtoplay</a:t>
            </a:r>
            <a:endParaRPr b="1">
              <a:solidFill>
                <a:schemeClr val="accent1"/>
              </a:solidFill>
            </a:endParaRPr>
          </a:p>
          <a:p>
            <a:pPr indent="0" lvl="0" marL="0" rtl="0" algn="l">
              <a:lnSpc>
                <a:spcPct val="150000"/>
              </a:lnSpc>
              <a:spcBef>
                <a:spcPts val="0"/>
              </a:spcBef>
              <a:spcAft>
                <a:spcPts val="0"/>
              </a:spcAft>
              <a:buNone/>
            </a:pPr>
            <a:r>
              <a:rPr b="1" lang="en-US" u="sng">
                <a:solidFill>
                  <a:schemeClr val="accent1"/>
                </a:solidFill>
                <a:hlinkClick r:id="rId6">
                  <a:extLst>
                    <a:ext uri="{A12FA001-AC4F-418D-AE19-62706E023703}">
                      <ahyp:hlinkClr val="tx"/>
                    </a:ext>
                  </a:extLst>
                </a:hlinkClick>
              </a:rPr>
              <a:t>https://ctflearn.com/challenge/1/browse</a:t>
            </a:r>
            <a:br>
              <a:rPr b="1" lang="en-US">
                <a:solidFill>
                  <a:schemeClr val="accent1"/>
                </a:solidFill>
              </a:rPr>
            </a:br>
            <a:r>
              <a:rPr b="1" lang="en-US" u="sng">
                <a:solidFill>
                  <a:schemeClr val="accent1"/>
                </a:solidFill>
                <a:hlinkClick r:id="rId7">
                  <a:extLst>
                    <a:ext uri="{A12FA001-AC4F-418D-AE19-62706E023703}">
                      <ahyp:hlinkClr val="tx"/>
                    </a:ext>
                  </a:extLst>
                </a:hlinkClick>
              </a:rPr>
              <a:t>https://canyoupwn.me/</a:t>
            </a:r>
            <a:br>
              <a:rPr b="1" lang="en-US">
                <a:solidFill>
                  <a:schemeClr val="accent1"/>
                </a:solidFill>
              </a:rPr>
            </a:br>
            <a:r>
              <a:rPr b="1" lang="en-US" u="sng">
                <a:solidFill>
                  <a:schemeClr val="accent1"/>
                </a:solidFill>
                <a:hlinkClick r:id="rId8">
                  <a:extLst>
                    <a:ext uri="{A12FA001-AC4F-418D-AE19-62706E023703}">
                      <ahyp:hlinkClr val="tx"/>
                    </a:ext>
                  </a:extLst>
                </a:hlinkClick>
              </a:rPr>
              <a:t>https://t.me/s/canyoupwnme</a:t>
            </a:r>
            <a:endParaRPr b="1">
              <a:solidFill>
                <a:schemeClr val="accent1"/>
              </a:solidFill>
            </a:endParaRPr>
          </a:p>
        </p:txBody>
      </p:sp>
      <p:pic>
        <p:nvPicPr>
          <p:cNvPr id="559" name="Google Shape;559;p67"/>
          <p:cNvPicPr preferRelativeResize="0"/>
          <p:nvPr/>
        </p:nvPicPr>
        <p:blipFill>
          <a:blip r:embed="rId9">
            <a:alphaModFix/>
          </a:blip>
          <a:stretch>
            <a:fillRect/>
          </a:stretch>
        </p:blipFill>
        <p:spPr>
          <a:xfrm>
            <a:off x="4754550" y="2003975"/>
            <a:ext cx="4212601" cy="9234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68"/>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CTF hazırlık kaynakları (CTF w</a:t>
            </a:r>
            <a:r>
              <a:rPr b="1" lang="en-US" sz="2200">
                <a:solidFill>
                  <a:srgbClr val="FFFFFF"/>
                </a:solidFill>
              </a:rPr>
              <a:t>riteups)</a:t>
            </a:r>
            <a:endParaRPr b="1" sz="2200">
              <a:solidFill>
                <a:srgbClr val="FFFFFF"/>
              </a:solidFill>
            </a:endParaRPr>
          </a:p>
        </p:txBody>
      </p:sp>
      <p:sp>
        <p:nvSpPr>
          <p:cNvPr id="565" name="Google Shape;565;p68"/>
          <p:cNvSpPr txBox="1"/>
          <p:nvPr/>
        </p:nvSpPr>
        <p:spPr>
          <a:xfrm>
            <a:off x="316675" y="1873700"/>
            <a:ext cx="8387100" cy="24780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1"/>
              </a:buClr>
              <a:buSzPts val="1800"/>
              <a:buChar char="❏"/>
            </a:pPr>
            <a:r>
              <a:rPr lang="en-US" sz="1800">
                <a:solidFill>
                  <a:schemeClr val="dk1"/>
                </a:solidFill>
              </a:rPr>
              <a:t>Zafiyet içeren sanal imajlar barındıran web sayfası</a:t>
            </a:r>
            <a:endParaRPr sz="1800">
              <a:solidFill>
                <a:schemeClr val="dk1"/>
              </a:solidFill>
            </a:endParaRPr>
          </a:p>
          <a:p>
            <a:pPr indent="-342900" lvl="1" marL="914400" rtl="0" algn="l">
              <a:lnSpc>
                <a:spcPct val="150000"/>
              </a:lnSpc>
              <a:spcBef>
                <a:spcPts val="0"/>
              </a:spcBef>
              <a:spcAft>
                <a:spcPts val="0"/>
              </a:spcAft>
              <a:buClr>
                <a:schemeClr val="accent1"/>
              </a:buClr>
              <a:buSzPts val="1800"/>
              <a:buChar char="❏"/>
            </a:pPr>
            <a:r>
              <a:rPr b="1" lang="en-US" sz="1800" u="sng">
                <a:solidFill>
                  <a:schemeClr val="accent1"/>
                </a:solidFill>
                <a:hlinkClick r:id="rId3">
                  <a:extLst>
                    <a:ext uri="{A12FA001-AC4F-418D-AE19-62706E023703}">
                      <ahyp:hlinkClr val="tx"/>
                    </a:ext>
                  </a:extLst>
                </a:hlinkClick>
              </a:rPr>
              <a:t>https://www.vulnhub.com/</a:t>
            </a:r>
            <a:endParaRPr/>
          </a:p>
          <a:p>
            <a:pPr indent="-342900" lvl="0" marL="457200" rtl="0" algn="l">
              <a:lnSpc>
                <a:spcPct val="150000"/>
              </a:lnSpc>
              <a:spcBef>
                <a:spcPts val="0"/>
              </a:spcBef>
              <a:spcAft>
                <a:spcPts val="0"/>
              </a:spcAft>
              <a:buClr>
                <a:schemeClr val="accent1"/>
              </a:buClr>
              <a:buSzPts val="1800"/>
              <a:buChar char="❏"/>
            </a:pPr>
            <a:r>
              <a:rPr b="1" lang="en-US" sz="1800" u="sng">
                <a:solidFill>
                  <a:schemeClr val="accent1"/>
                </a:solidFill>
                <a:hlinkClick r:id="rId4">
                  <a:extLst>
                    <a:ext uri="{A12FA001-AC4F-418D-AE19-62706E023703}">
                      <ahyp:hlinkClr val="tx"/>
                    </a:ext>
                  </a:extLst>
                </a:hlinkClick>
              </a:rPr>
              <a:t>https://zaratec.github.io/ctf-practice/</a:t>
            </a:r>
            <a:endParaRPr b="1" sz="1800">
              <a:solidFill>
                <a:schemeClr val="accent1"/>
              </a:solidFill>
            </a:endParaRPr>
          </a:p>
          <a:p>
            <a:pPr indent="-342900" lvl="0" marL="457200" rtl="0" algn="l">
              <a:lnSpc>
                <a:spcPct val="150000"/>
              </a:lnSpc>
              <a:spcBef>
                <a:spcPts val="0"/>
              </a:spcBef>
              <a:spcAft>
                <a:spcPts val="0"/>
              </a:spcAft>
              <a:buClr>
                <a:schemeClr val="accent1"/>
              </a:buClr>
              <a:buSzPts val="1800"/>
              <a:buChar char="❏"/>
            </a:pPr>
            <a:r>
              <a:rPr b="1" lang="en-US" sz="1800" u="sng">
                <a:solidFill>
                  <a:schemeClr val="accent1"/>
                </a:solidFill>
                <a:hlinkClick r:id="rId5">
                  <a:extLst>
                    <a:ext uri="{A12FA001-AC4F-418D-AE19-62706E023703}">
                      <ahyp:hlinkClr val="tx"/>
                    </a:ext>
                  </a:extLst>
                </a:hlinkClick>
              </a:rPr>
              <a:t>https://canyoupwn.me/kevgir-vulnerable-vm/</a:t>
            </a:r>
            <a:endParaRPr b="1" sz="1800">
              <a:solidFill>
                <a:schemeClr val="accent1"/>
              </a:solidFill>
            </a:endParaRPr>
          </a:p>
          <a:p>
            <a:pPr indent="-342900" lvl="0" marL="457200" rtl="0" algn="l">
              <a:lnSpc>
                <a:spcPct val="150000"/>
              </a:lnSpc>
              <a:spcBef>
                <a:spcPts val="0"/>
              </a:spcBef>
              <a:spcAft>
                <a:spcPts val="0"/>
              </a:spcAft>
              <a:buClr>
                <a:schemeClr val="accent1"/>
              </a:buClr>
              <a:buSzPts val="1800"/>
              <a:buChar char="❏"/>
            </a:pPr>
            <a:r>
              <a:rPr b="1" lang="en-US" sz="1800" u="sng">
                <a:solidFill>
                  <a:schemeClr val="accent1"/>
                </a:solidFill>
                <a:hlinkClick r:id="rId6">
                  <a:extLst>
                    <a:ext uri="{A12FA001-AC4F-418D-AE19-62706E023703}">
                      <ahyp:hlinkClr val="tx"/>
                    </a:ext>
                  </a:extLst>
                </a:hlinkClick>
              </a:rPr>
              <a:t>https://github.com/Sharishth/ctf-practice</a:t>
            </a:r>
            <a:endParaRPr b="1" sz="1800">
              <a:solidFill>
                <a:schemeClr val="accent1"/>
              </a:solidFill>
            </a:endParaRPr>
          </a:p>
          <a:p>
            <a:pPr indent="0" lvl="0" marL="0" rtl="0" algn="l">
              <a:spcBef>
                <a:spcPts val="0"/>
              </a:spcBef>
              <a:spcAft>
                <a:spcPts val="0"/>
              </a:spcAft>
              <a:buNone/>
            </a:pPr>
            <a:r>
              <a:t/>
            </a:r>
            <a:endParaRPr/>
          </a:p>
        </p:txBody>
      </p:sp>
      <p:pic>
        <p:nvPicPr>
          <p:cNvPr id="566" name="Google Shape;566;p68"/>
          <p:cNvPicPr preferRelativeResize="0"/>
          <p:nvPr/>
        </p:nvPicPr>
        <p:blipFill rotWithShape="1">
          <a:blip r:embed="rId7">
            <a:alphaModFix/>
          </a:blip>
          <a:srcRect b="0" l="23047" r="0" t="0"/>
          <a:stretch/>
        </p:blipFill>
        <p:spPr>
          <a:xfrm>
            <a:off x="479800" y="644975"/>
            <a:ext cx="2851175" cy="12287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Uygulamalı </a:t>
            </a:r>
            <a:r>
              <a:rPr lang="en-US" sz="2200">
                <a:solidFill>
                  <a:srgbClr val="FFFFFF"/>
                </a:solidFill>
              </a:rPr>
              <a:t>k</a:t>
            </a:r>
            <a:r>
              <a:rPr b="1" lang="en-US" sz="2200">
                <a:solidFill>
                  <a:srgbClr val="FFFFFF"/>
                </a:solidFill>
              </a:rPr>
              <a:t>aynak </a:t>
            </a:r>
            <a:r>
              <a:rPr lang="en-US" sz="2200">
                <a:solidFill>
                  <a:srgbClr val="FFFFFF"/>
                </a:solidFill>
              </a:rPr>
              <a:t>k</a:t>
            </a:r>
            <a:r>
              <a:rPr b="1" lang="en-US" sz="2200">
                <a:solidFill>
                  <a:srgbClr val="FFFFFF"/>
                </a:solidFill>
              </a:rPr>
              <a:t>itaplar</a:t>
            </a:r>
            <a:endParaRPr b="1" sz="2200">
              <a:solidFill>
                <a:srgbClr val="FFFFFF"/>
              </a:solidFill>
            </a:endParaRPr>
          </a:p>
        </p:txBody>
      </p:sp>
      <p:pic>
        <p:nvPicPr>
          <p:cNvPr id="572" name="Google Shape;572;p69"/>
          <p:cNvPicPr preferRelativeResize="0"/>
          <p:nvPr/>
        </p:nvPicPr>
        <p:blipFill>
          <a:blip r:embed="rId3">
            <a:alphaModFix/>
          </a:blip>
          <a:stretch>
            <a:fillRect/>
          </a:stretch>
        </p:blipFill>
        <p:spPr>
          <a:xfrm>
            <a:off x="316050" y="958000"/>
            <a:ext cx="2403741" cy="3429000"/>
          </a:xfrm>
          <a:prstGeom prst="rect">
            <a:avLst/>
          </a:prstGeom>
          <a:noFill/>
          <a:ln>
            <a:noFill/>
          </a:ln>
        </p:spPr>
      </p:pic>
      <p:pic>
        <p:nvPicPr>
          <p:cNvPr id="573" name="Google Shape;573;p69"/>
          <p:cNvPicPr preferRelativeResize="0"/>
          <p:nvPr/>
        </p:nvPicPr>
        <p:blipFill>
          <a:blip r:embed="rId4">
            <a:alphaModFix/>
          </a:blip>
          <a:stretch>
            <a:fillRect/>
          </a:stretch>
        </p:blipFill>
        <p:spPr>
          <a:xfrm>
            <a:off x="3095351" y="958000"/>
            <a:ext cx="2781300" cy="3429000"/>
          </a:xfrm>
          <a:prstGeom prst="rect">
            <a:avLst/>
          </a:prstGeom>
          <a:noFill/>
          <a:ln>
            <a:noFill/>
          </a:ln>
        </p:spPr>
      </p:pic>
      <p:pic>
        <p:nvPicPr>
          <p:cNvPr id="574" name="Google Shape;574;p69"/>
          <p:cNvPicPr preferRelativeResize="0"/>
          <p:nvPr/>
        </p:nvPicPr>
        <p:blipFill>
          <a:blip r:embed="rId5">
            <a:alphaModFix/>
          </a:blip>
          <a:stretch>
            <a:fillRect/>
          </a:stretch>
        </p:blipFill>
        <p:spPr>
          <a:xfrm>
            <a:off x="6252200" y="958000"/>
            <a:ext cx="2595740" cy="34290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Uygulamalı </a:t>
            </a:r>
            <a:r>
              <a:rPr lang="en-US" sz="2200">
                <a:solidFill>
                  <a:srgbClr val="FFFFFF"/>
                </a:solidFill>
              </a:rPr>
              <a:t>k</a:t>
            </a:r>
            <a:r>
              <a:rPr b="1" lang="en-US" sz="2200">
                <a:solidFill>
                  <a:srgbClr val="FFFFFF"/>
                </a:solidFill>
              </a:rPr>
              <a:t>aynak </a:t>
            </a:r>
            <a:r>
              <a:rPr lang="en-US" sz="2200">
                <a:solidFill>
                  <a:srgbClr val="FFFFFF"/>
                </a:solidFill>
              </a:rPr>
              <a:t>k</a:t>
            </a:r>
            <a:r>
              <a:rPr b="1" lang="en-US" sz="2200">
                <a:solidFill>
                  <a:srgbClr val="FFFFFF"/>
                </a:solidFill>
              </a:rPr>
              <a:t>itaplar</a:t>
            </a:r>
            <a:endParaRPr b="1" sz="2200">
              <a:solidFill>
                <a:srgbClr val="FFFFFF"/>
              </a:solidFill>
            </a:endParaRPr>
          </a:p>
        </p:txBody>
      </p:sp>
      <p:pic>
        <p:nvPicPr>
          <p:cNvPr id="580" name="Google Shape;580;p70"/>
          <p:cNvPicPr preferRelativeResize="0"/>
          <p:nvPr/>
        </p:nvPicPr>
        <p:blipFill>
          <a:blip r:embed="rId3">
            <a:alphaModFix/>
          </a:blip>
          <a:stretch>
            <a:fillRect/>
          </a:stretch>
        </p:blipFill>
        <p:spPr>
          <a:xfrm>
            <a:off x="175075" y="958000"/>
            <a:ext cx="2595757" cy="3429000"/>
          </a:xfrm>
          <a:prstGeom prst="rect">
            <a:avLst/>
          </a:prstGeom>
          <a:noFill/>
          <a:ln>
            <a:noFill/>
          </a:ln>
        </p:spPr>
      </p:pic>
      <p:pic>
        <p:nvPicPr>
          <p:cNvPr id="581" name="Google Shape;581;p70"/>
          <p:cNvPicPr preferRelativeResize="0"/>
          <p:nvPr/>
        </p:nvPicPr>
        <p:blipFill>
          <a:blip r:embed="rId4">
            <a:alphaModFix/>
          </a:blip>
          <a:stretch>
            <a:fillRect/>
          </a:stretch>
        </p:blipFill>
        <p:spPr>
          <a:xfrm>
            <a:off x="3274124" y="955738"/>
            <a:ext cx="2595751" cy="3433518"/>
          </a:xfrm>
          <a:prstGeom prst="rect">
            <a:avLst/>
          </a:prstGeom>
          <a:noFill/>
          <a:ln>
            <a:noFill/>
          </a:ln>
        </p:spPr>
      </p:pic>
      <p:pic>
        <p:nvPicPr>
          <p:cNvPr id="582" name="Google Shape;582;p70"/>
          <p:cNvPicPr preferRelativeResize="0"/>
          <p:nvPr/>
        </p:nvPicPr>
        <p:blipFill>
          <a:blip r:embed="rId5">
            <a:alphaModFix/>
          </a:blip>
          <a:stretch>
            <a:fillRect/>
          </a:stretch>
        </p:blipFill>
        <p:spPr>
          <a:xfrm>
            <a:off x="6303675" y="943025"/>
            <a:ext cx="2618425" cy="345896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1"/>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Uygulamalı kaynak kitaplar</a:t>
            </a:r>
            <a:endParaRPr b="1" sz="2200">
              <a:solidFill>
                <a:srgbClr val="FFFFFF"/>
              </a:solidFill>
            </a:endParaRPr>
          </a:p>
        </p:txBody>
      </p:sp>
      <p:pic>
        <p:nvPicPr>
          <p:cNvPr id="588" name="Google Shape;588;p71"/>
          <p:cNvPicPr preferRelativeResize="0"/>
          <p:nvPr/>
        </p:nvPicPr>
        <p:blipFill>
          <a:blip r:embed="rId3">
            <a:alphaModFix/>
          </a:blip>
          <a:stretch>
            <a:fillRect/>
          </a:stretch>
        </p:blipFill>
        <p:spPr>
          <a:xfrm>
            <a:off x="339577" y="955750"/>
            <a:ext cx="2221473" cy="3433500"/>
          </a:xfrm>
          <a:prstGeom prst="rect">
            <a:avLst/>
          </a:prstGeom>
          <a:noFill/>
          <a:ln>
            <a:noFill/>
          </a:ln>
        </p:spPr>
      </p:pic>
      <p:pic>
        <p:nvPicPr>
          <p:cNvPr id="589" name="Google Shape;589;p71"/>
          <p:cNvPicPr preferRelativeResize="0"/>
          <p:nvPr/>
        </p:nvPicPr>
        <p:blipFill>
          <a:blip r:embed="rId4">
            <a:alphaModFix/>
          </a:blip>
          <a:stretch>
            <a:fillRect/>
          </a:stretch>
        </p:blipFill>
        <p:spPr>
          <a:xfrm>
            <a:off x="3135991" y="955750"/>
            <a:ext cx="2452496" cy="3433500"/>
          </a:xfrm>
          <a:prstGeom prst="rect">
            <a:avLst/>
          </a:prstGeom>
          <a:noFill/>
          <a:ln>
            <a:noFill/>
          </a:ln>
        </p:spPr>
      </p:pic>
      <p:pic>
        <p:nvPicPr>
          <p:cNvPr id="590" name="Google Shape;590;p71"/>
          <p:cNvPicPr preferRelativeResize="0"/>
          <p:nvPr/>
        </p:nvPicPr>
        <p:blipFill>
          <a:blip r:embed="rId5">
            <a:alphaModFix/>
          </a:blip>
          <a:stretch>
            <a:fillRect/>
          </a:stretch>
        </p:blipFill>
        <p:spPr>
          <a:xfrm>
            <a:off x="6029699" y="955750"/>
            <a:ext cx="2595465" cy="34335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2"/>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Kitaplar işe yarar mı?</a:t>
            </a:r>
            <a:endParaRPr b="1" sz="2200">
              <a:solidFill>
                <a:srgbClr val="FFFFFF"/>
              </a:solidFill>
            </a:endParaRPr>
          </a:p>
        </p:txBody>
      </p:sp>
      <p:pic>
        <p:nvPicPr>
          <p:cNvPr id="596" name="Google Shape;596;p72"/>
          <p:cNvPicPr preferRelativeResize="0"/>
          <p:nvPr/>
        </p:nvPicPr>
        <p:blipFill>
          <a:blip r:embed="rId3">
            <a:alphaModFix/>
          </a:blip>
          <a:stretch>
            <a:fillRect/>
          </a:stretch>
        </p:blipFill>
        <p:spPr>
          <a:xfrm>
            <a:off x="339575" y="820550"/>
            <a:ext cx="1272051" cy="1814600"/>
          </a:xfrm>
          <a:prstGeom prst="rect">
            <a:avLst/>
          </a:prstGeom>
          <a:noFill/>
          <a:ln>
            <a:noFill/>
          </a:ln>
        </p:spPr>
      </p:pic>
      <p:pic>
        <p:nvPicPr>
          <p:cNvPr id="597" name="Google Shape;597;p72"/>
          <p:cNvPicPr preferRelativeResize="0"/>
          <p:nvPr/>
        </p:nvPicPr>
        <p:blipFill>
          <a:blip r:embed="rId4">
            <a:alphaModFix/>
          </a:blip>
          <a:stretch>
            <a:fillRect/>
          </a:stretch>
        </p:blipFill>
        <p:spPr>
          <a:xfrm>
            <a:off x="339575" y="2853250"/>
            <a:ext cx="1272050" cy="1732075"/>
          </a:xfrm>
          <a:prstGeom prst="rect">
            <a:avLst/>
          </a:prstGeom>
          <a:noFill/>
          <a:ln>
            <a:noFill/>
          </a:ln>
        </p:spPr>
      </p:pic>
      <p:pic>
        <p:nvPicPr>
          <p:cNvPr id="598" name="Google Shape;598;p72"/>
          <p:cNvPicPr preferRelativeResize="0"/>
          <p:nvPr/>
        </p:nvPicPr>
        <p:blipFill>
          <a:blip r:embed="rId5">
            <a:alphaModFix/>
          </a:blip>
          <a:stretch>
            <a:fillRect/>
          </a:stretch>
        </p:blipFill>
        <p:spPr>
          <a:xfrm>
            <a:off x="1987487" y="820550"/>
            <a:ext cx="1371703" cy="1814600"/>
          </a:xfrm>
          <a:prstGeom prst="rect">
            <a:avLst/>
          </a:prstGeom>
          <a:noFill/>
          <a:ln>
            <a:noFill/>
          </a:ln>
        </p:spPr>
      </p:pic>
      <p:pic>
        <p:nvPicPr>
          <p:cNvPr id="599" name="Google Shape;599;p72"/>
          <p:cNvPicPr preferRelativeResize="0"/>
          <p:nvPr/>
        </p:nvPicPr>
        <p:blipFill>
          <a:blip r:embed="rId6">
            <a:alphaModFix/>
          </a:blip>
          <a:stretch>
            <a:fillRect/>
          </a:stretch>
        </p:blipFill>
        <p:spPr>
          <a:xfrm>
            <a:off x="1958425" y="2853250"/>
            <a:ext cx="1371699" cy="1732075"/>
          </a:xfrm>
          <a:prstGeom prst="rect">
            <a:avLst/>
          </a:prstGeom>
          <a:noFill/>
          <a:ln>
            <a:noFill/>
          </a:ln>
        </p:spPr>
      </p:pic>
      <p:pic>
        <p:nvPicPr>
          <p:cNvPr id="600" name="Google Shape;600;p72"/>
          <p:cNvPicPr preferRelativeResize="0"/>
          <p:nvPr/>
        </p:nvPicPr>
        <p:blipFill>
          <a:blip r:embed="rId7">
            <a:alphaModFix/>
          </a:blip>
          <a:stretch>
            <a:fillRect/>
          </a:stretch>
        </p:blipFill>
        <p:spPr>
          <a:xfrm>
            <a:off x="3749587" y="818019"/>
            <a:ext cx="1371700" cy="1814400"/>
          </a:xfrm>
          <a:prstGeom prst="rect">
            <a:avLst/>
          </a:prstGeom>
          <a:noFill/>
          <a:ln>
            <a:noFill/>
          </a:ln>
        </p:spPr>
      </p:pic>
      <p:pic>
        <p:nvPicPr>
          <p:cNvPr id="601" name="Google Shape;601;p72"/>
          <p:cNvPicPr preferRelativeResize="0"/>
          <p:nvPr/>
        </p:nvPicPr>
        <p:blipFill>
          <a:blip r:embed="rId8">
            <a:alphaModFix/>
          </a:blip>
          <a:stretch>
            <a:fillRect/>
          </a:stretch>
        </p:blipFill>
        <p:spPr>
          <a:xfrm>
            <a:off x="3735050" y="2848000"/>
            <a:ext cx="1371699" cy="1732075"/>
          </a:xfrm>
          <a:prstGeom prst="rect">
            <a:avLst/>
          </a:prstGeom>
          <a:noFill/>
          <a:ln>
            <a:noFill/>
          </a:ln>
        </p:spPr>
      </p:pic>
      <p:pic>
        <p:nvPicPr>
          <p:cNvPr id="602" name="Google Shape;602;p72"/>
          <p:cNvPicPr preferRelativeResize="0"/>
          <p:nvPr/>
        </p:nvPicPr>
        <p:blipFill>
          <a:blip r:embed="rId9">
            <a:alphaModFix/>
          </a:blip>
          <a:stretch>
            <a:fillRect/>
          </a:stretch>
        </p:blipFill>
        <p:spPr>
          <a:xfrm>
            <a:off x="5500350" y="817925"/>
            <a:ext cx="1388662" cy="1814600"/>
          </a:xfrm>
          <a:prstGeom prst="rect">
            <a:avLst/>
          </a:prstGeom>
          <a:noFill/>
          <a:ln>
            <a:noFill/>
          </a:ln>
        </p:spPr>
      </p:pic>
      <p:pic>
        <p:nvPicPr>
          <p:cNvPr id="603" name="Google Shape;603;p72"/>
          <p:cNvPicPr preferRelativeResize="0"/>
          <p:nvPr/>
        </p:nvPicPr>
        <p:blipFill>
          <a:blip r:embed="rId10">
            <a:alphaModFix/>
          </a:blip>
          <a:stretch>
            <a:fillRect/>
          </a:stretch>
        </p:blipFill>
        <p:spPr>
          <a:xfrm>
            <a:off x="5511675" y="2862791"/>
            <a:ext cx="1388650" cy="1712034"/>
          </a:xfrm>
          <a:prstGeom prst="rect">
            <a:avLst/>
          </a:prstGeom>
          <a:noFill/>
          <a:ln>
            <a:noFill/>
          </a:ln>
        </p:spPr>
      </p:pic>
      <p:pic>
        <p:nvPicPr>
          <p:cNvPr id="604" name="Google Shape;604;p72"/>
          <p:cNvPicPr preferRelativeResize="0"/>
          <p:nvPr/>
        </p:nvPicPr>
        <p:blipFill>
          <a:blip r:embed="rId11">
            <a:alphaModFix/>
          </a:blip>
          <a:stretch>
            <a:fillRect/>
          </a:stretch>
        </p:blipFill>
        <p:spPr>
          <a:xfrm>
            <a:off x="7268075" y="819212"/>
            <a:ext cx="1371699" cy="1812038"/>
          </a:xfrm>
          <a:prstGeom prst="rect">
            <a:avLst/>
          </a:prstGeom>
          <a:noFill/>
          <a:ln>
            <a:noFill/>
          </a:ln>
        </p:spPr>
      </p:pic>
      <p:pic>
        <p:nvPicPr>
          <p:cNvPr id="605" name="Google Shape;605;p72"/>
          <p:cNvPicPr preferRelativeResize="0"/>
          <p:nvPr/>
        </p:nvPicPr>
        <p:blipFill>
          <a:blip r:embed="rId12">
            <a:alphaModFix/>
          </a:blip>
          <a:stretch>
            <a:fillRect/>
          </a:stretch>
        </p:blipFill>
        <p:spPr>
          <a:xfrm>
            <a:off x="7268075" y="2880228"/>
            <a:ext cx="1371699" cy="169764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3"/>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Açık kaynak ücretsiz kurslar : </a:t>
            </a:r>
            <a:r>
              <a:rPr b="1" lang="en-US" sz="2200">
                <a:solidFill>
                  <a:srgbClr val="FFFFFF"/>
                </a:solidFill>
              </a:rPr>
              <a:t>BTK Akademi</a:t>
            </a:r>
            <a:endParaRPr b="1" sz="2200">
              <a:solidFill>
                <a:srgbClr val="FFFFFF"/>
              </a:solidFill>
            </a:endParaRPr>
          </a:p>
        </p:txBody>
      </p:sp>
      <p:sp>
        <p:nvSpPr>
          <p:cNvPr id="611" name="Google Shape;611;p73"/>
          <p:cNvSpPr txBox="1"/>
          <p:nvPr/>
        </p:nvSpPr>
        <p:spPr>
          <a:xfrm>
            <a:off x="6257725" y="834075"/>
            <a:ext cx="2808000" cy="3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Ücretsiz</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E-devlet üzerinden giriş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 konuyla ilgili kaynak var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Giriş için mutlaka takip edilmeli</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u="sng">
                <a:solidFill>
                  <a:schemeClr val="accent1"/>
                </a:solidFill>
                <a:hlinkClick r:id="rId3">
                  <a:extLst>
                    <a:ext uri="{A12FA001-AC4F-418D-AE19-62706E023703}">
                      <ahyp:hlinkClr val="tx"/>
                    </a:ext>
                  </a:extLst>
                </a:hlinkClick>
              </a:rPr>
              <a:t>https://www.btkakademi.gov.tr/portal/catalog?categoryId=954</a:t>
            </a:r>
            <a:endParaRPr b="1" sz="1100">
              <a:solidFill>
                <a:schemeClr val="accent1"/>
              </a:solidFill>
            </a:endParaRPr>
          </a:p>
        </p:txBody>
      </p:sp>
      <p:grpSp>
        <p:nvGrpSpPr>
          <p:cNvPr id="612" name="Google Shape;612;p73"/>
          <p:cNvGrpSpPr/>
          <p:nvPr/>
        </p:nvGrpSpPr>
        <p:grpSpPr>
          <a:xfrm>
            <a:off x="321537" y="652811"/>
            <a:ext cx="5813691" cy="4112269"/>
            <a:chOff x="508550" y="682041"/>
            <a:chExt cx="5731727" cy="4024534"/>
          </a:xfrm>
        </p:grpSpPr>
        <p:pic>
          <p:nvPicPr>
            <p:cNvPr id="613" name="Google Shape;613;p73"/>
            <p:cNvPicPr preferRelativeResize="0"/>
            <p:nvPr/>
          </p:nvPicPr>
          <p:blipFill>
            <a:blip r:embed="rId4">
              <a:alphaModFix/>
            </a:blip>
            <a:stretch>
              <a:fillRect/>
            </a:stretch>
          </p:blipFill>
          <p:spPr>
            <a:xfrm>
              <a:off x="508550" y="967525"/>
              <a:ext cx="5731727" cy="3739050"/>
            </a:xfrm>
            <a:prstGeom prst="rect">
              <a:avLst/>
            </a:prstGeom>
            <a:noFill/>
            <a:ln>
              <a:noFill/>
            </a:ln>
          </p:spPr>
        </p:pic>
        <p:pic>
          <p:nvPicPr>
            <p:cNvPr id="614" name="Google Shape;614;p73"/>
            <p:cNvPicPr preferRelativeResize="0"/>
            <p:nvPr/>
          </p:nvPicPr>
          <p:blipFill>
            <a:blip r:embed="rId5">
              <a:alphaModFix/>
            </a:blip>
            <a:stretch>
              <a:fillRect/>
            </a:stretch>
          </p:blipFill>
          <p:spPr>
            <a:xfrm>
              <a:off x="508550" y="682041"/>
              <a:ext cx="5731727" cy="249084"/>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4"/>
          <p:cNvSpPr txBox="1"/>
          <p:nvPr>
            <p:ph type="title"/>
          </p:nvPr>
        </p:nvSpPr>
        <p:spPr>
          <a:xfrm>
            <a:off x="152275" y="-24750"/>
            <a:ext cx="883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Açık kaynak ücretsiz kurslar : Siber güvenlik eğitim portalı</a:t>
            </a:r>
            <a:endParaRPr b="1" sz="2200">
              <a:solidFill>
                <a:srgbClr val="FFFFFF"/>
              </a:solidFill>
            </a:endParaRPr>
          </a:p>
        </p:txBody>
      </p:sp>
      <p:sp>
        <p:nvSpPr>
          <p:cNvPr id="620" name="Google Shape;620;p74"/>
          <p:cNvSpPr txBox="1"/>
          <p:nvPr/>
        </p:nvSpPr>
        <p:spPr>
          <a:xfrm>
            <a:off x="6257725" y="693650"/>
            <a:ext cx="2808000" cy="40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Ücretsiz</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edu uzantılı e-posta adresiyle giriş</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u="sng">
                <a:solidFill>
                  <a:schemeClr val="accent1"/>
                </a:solidFill>
                <a:hlinkClick r:id="rId3">
                  <a:extLst>
                    <a:ext uri="{A12FA001-AC4F-418D-AE19-62706E023703}">
                      <ahyp:hlinkClr val="tx"/>
                    </a:ext>
                  </a:extLst>
                </a:hlinkClick>
              </a:rPr>
              <a:t>https://siberakademi.bilgem.tubitak.gov.tr/</a:t>
            </a:r>
            <a:endParaRPr b="1" sz="1100">
              <a:solidFill>
                <a:schemeClr val="accent1"/>
              </a:solidFill>
            </a:endParaRPr>
          </a:p>
        </p:txBody>
      </p:sp>
      <p:pic>
        <p:nvPicPr>
          <p:cNvPr id="621" name="Google Shape;621;p74"/>
          <p:cNvPicPr preferRelativeResize="0"/>
          <p:nvPr/>
        </p:nvPicPr>
        <p:blipFill>
          <a:blip r:embed="rId4">
            <a:alphaModFix/>
          </a:blip>
          <a:stretch>
            <a:fillRect/>
          </a:stretch>
        </p:blipFill>
        <p:spPr>
          <a:xfrm>
            <a:off x="75950" y="693650"/>
            <a:ext cx="6105324" cy="375621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Sertifikalar işe yarar mı?</a:t>
            </a:r>
            <a:endParaRPr b="1" sz="2200">
              <a:solidFill>
                <a:srgbClr val="FFFFFF"/>
              </a:solidFill>
            </a:endParaRPr>
          </a:p>
        </p:txBody>
      </p:sp>
      <p:pic>
        <p:nvPicPr>
          <p:cNvPr id="627" name="Google Shape;627;p75"/>
          <p:cNvPicPr preferRelativeResize="0"/>
          <p:nvPr/>
        </p:nvPicPr>
        <p:blipFill>
          <a:blip r:embed="rId3">
            <a:alphaModFix/>
          </a:blip>
          <a:stretch>
            <a:fillRect/>
          </a:stretch>
        </p:blipFill>
        <p:spPr>
          <a:xfrm>
            <a:off x="152275" y="904750"/>
            <a:ext cx="4762500" cy="3543300"/>
          </a:xfrm>
          <a:prstGeom prst="rect">
            <a:avLst/>
          </a:prstGeom>
          <a:noFill/>
          <a:ln>
            <a:noFill/>
          </a:ln>
        </p:spPr>
      </p:pic>
      <p:pic>
        <p:nvPicPr>
          <p:cNvPr id="628" name="Google Shape;628;p75"/>
          <p:cNvPicPr preferRelativeResize="0"/>
          <p:nvPr/>
        </p:nvPicPr>
        <p:blipFill>
          <a:blip r:embed="rId4">
            <a:alphaModFix/>
          </a:blip>
          <a:stretch>
            <a:fillRect/>
          </a:stretch>
        </p:blipFill>
        <p:spPr>
          <a:xfrm>
            <a:off x="5067175" y="666450"/>
            <a:ext cx="3924426" cy="394680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6"/>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Sertifikalar</a:t>
            </a:r>
            <a:r>
              <a:rPr b="1" lang="en-US" sz="2200">
                <a:solidFill>
                  <a:srgbClr val="FFFFFF"/>
                </a:solidFill>
              </a:rPr>
              <a:t> işe yarar mı?</a:t>
            </a:r>
            <a:endParaRPr b="1" sz="2200">
              <a:solidFill>
                <a:srgbClr val="FFFFFF"/>
              </a:solidFill>
            </a:endParaRPr>
          </a:p>
        </p:txBody>
      </p:sp>
      <p:pic>
        <p:nvPicPr>
          <p:cNvPr id="634" name="Google Shape;634;p76"/>
          <p:cNvPicPr preferRelativeResize="0"/>
          <p:nvPr/>
        </p:nvPicPr>
        <p:blipFill rotWithShape="1">
          <a:blip r:embed="rId3">
            <a:alphaModFix/>
          </a:blip>
          <a:srcRect b="0" l="0" r="1739" t="0"/>
          <a:stretch/>
        </p:blipFill>
        <p:spPr>
          <a:xfrm>
            <a:off x="85600" y="654500"/>
            <a:ext cx="2863076" cy="4042825"/>
          </a:xfrm>
          <a:prstGeom prst="rect">
            <a:avLst/>
          </a:prstGeom>
          <a:noFill/>
          <a:ln cap="flat" cmpd="sng" w="9525">
            <a:solidFill>
              <a:schemeClr val="dk2"/>
            </a:solidFill>
            <a:prstDash val="solid"/>
            <a:round/>
            <a:headEnd len="sm" w="sm" type="none"/>
            <a:tailEnd len="sm" w="sm" type="none"/>
          </a:ln>
        </p:spPr>
      </p:pic>
      <p:pic>
        <p:nvPicPr>
          <p:cNvPr id="635" name="Google Shape;635;p76"/>
          <p:cNvPicPr preferRelativeResize="0"/>
          <p:nvPr/>
        </p:nvPicPr>
        <p:blipFill rotWithShape="1">
          <a:blip r:embed="rId4">
            <a:alphaModFix/>
          </a:blip>
          <a:srcRect b="0" l="0" r="3362" t="0"/>
          <a:stretch/>
        </p:blipFill>
        <p:spPr>
          <a:xfrm>
            <a:off x="3088075" y="654500"/>
            <a:ext cx="2863075" cy="4042826"/>
          </a:xfrm>
          <a:prstGeom prst="rect">
            <a:avLst/>
          </a:prstGeom>
          <a:noFill/>
          <a:ln cap="flat" cmpd="sng" w="9525">
            <a:solidFill>
              <a:schemeClr val="dk2"/>
            </a:solidFill>
            <a:prstDash val="solid"/>
            <a:round/>
            <a:headEnd len="sm" w="sm" type="none"/>
            <a:tailEnd len="sm" w="sm" type="none"/>
          </a:ln>
        </p:spPr>
      </p:pic>
      <p:pic>
        <p:nvPicPr>
          <p:cNvPr id="636" name="Google Shape;636;p76"/>
          <p:cNvPicPr preferRelativeResize="0"/>
          <p:nvPr/>
        </p:nvPicPr>
        <p:blipFill>
          <a:blip r:embed="rId5">
            <a:alphaModFix/>
          </a:blip>
          <a:stretch>
            <a:fillRect/>
          </a:stretch>
        </p:blipFill>
        <p:spPr>
          <a:xfrm>
            <a:off x="6042850" y="654500"/>
            <a:ext cx="3018643" cy="404282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Siber </a:t>
            </a:r>
            <a:r>
              <a:rPr lang="en-US" sz="2200">
                <a:solidFill>
                  <a:srgbClr val="FFFFFF"/>
                </a:solidFill>
              </a:rPr>
              <a:t>g</a:t>
            </a:r>
            <a:r>
              <a:rPr b="1" lang="en-US" sz="2200">
                <a:solidFill>
                  <a:srgbClr val="FFFFFF"/>
                </a:solidFill>
              </a:rPr>
              <a:t>üvenlik vs Bilgi </a:t>
            </a:r>
            <a:r>
              <a:rPr lang="en-US" sz="2200">
                <a:solidFill>
                  <a:srgbClr val="FFFFFF"/>
                </a:solidFill>
              </a:rPr>
              <a:t>g</a:t>
            </a:r>
            <a:r>
              <a:rPr b="1" lang="en-US" sz="2200">
                <a:solidFill>
                  <a:srgbClr val="FFFFFF"/>
                </a:solidFill>
              </a:rPr>
              <a:t>üvenliği</a:t>
            </a:r>
            <a:endParaRPr b="1" sz="2200">
              <a:solidFill>
                <a:srgbClr val="FFFFFF"/>
              </a:solidFill>
            </a:endParaRPr>
          </a:p>
        </p:txBody>
      </p:sp>
      <p:sp>
        <p:nvSpPr>
          <p:cNvPr id="70" name="Google Shape;70;p14"/>
          <p:cNvSpPr txBox="1"/>
          <p:nvPr/>
        </p:nvSpPr>
        <p:spPr>
          <a:xfrm>
            <a:off x="0" y="4831050"/>
            <a:ext cx="9144000" cy="36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Cite: Necati Ersan Şişeci </a:t>
            </a:r>
            <a:endParaRPr sz="800">
              <a:solidFill>
                <a:srgbClr val="FFF2CC"/>
              </a:solidFill>
            </a:endParaRPr>
          </a:p>
        </p:txBody>
      </p:sp>
      <p:grpSp>
        <p:nvGrpSpPr>
          <p:cNvPr id="71" name="Google Shape;71;p14"/>
          <p:cNvGrpSpPr/>
          <p:nvPr/>
        </p:nvGrpSpPr>
        <p:grpSpPr>
          <a:xfrm>
            <a:off x="461500" y="900324"/>
            <a:ext cx="3511499" cy="3365140"/>
            <a:chOff x="461475" y="1243650"/>
            <a:chExt cx="2836200" cy="2656200"/>
          </a:xfrm>
        </p:grpSpPr>
        <p:sp>
          <p:nvSpPr>
            <p:cNvPr id="72" name="Google Shape;72;p14"/>
            <p:cNvSpPr/>
            <p:nvPr/>
          </p:nvSpPr>
          <p:spPr>
            <a:xfrm>
              <a:off x="461475" y="1243650"/>
              <a:ext cx="2836200" cy="2656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4"/>
            <p:cNvSpPr/>
            <p:nvPr/>
          </p:nvSpPr>
          <p:spPr>
            <a:xfrm>
              <a:off x="1170525" y="2533275"/>
              <a:ext cx="1418100" cy="1329600"/>
            </a:xfrm>
            <a:prstGeom prst="ellipse">
              <a:avLst/>
            </a:prstGeom>
            <a:solidFill>
              <a:srgbClr val="00598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rPr>
                <a:t>Siber Güvenlik</a:t>
              </a:r>
              <a:endParaRPr b="1" sz="1500">
                <a:solidFill>
                  <a:schemeClr val="lt1"/>
                </a:solidFill>
              </a:endParaRPr>
            </a:p>
          </p:txBody>
        </p:sp>
        <p:sp>
          <p:nvSpPr>
            <p:cNvPr id="74" name="Google Shape;74;p14"/>
            <p:cNvSpPr txBox="1"/>
            <p:nvPr/>
          </p:nvSpPr>
          <p:spPr>
            <a:xfrm>
              <a:off x="731575" y="1812525"/>
              <a:ext cx="22509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t>Bilgi Güvenliği</a:t>
              </a:r>
              <a:endParaRPr b="1" sz="1800"/>
            </a:p>
          </p:txBody>
        </p:sp>
      </p:grpSp>
      <p:sp>
        <p:nvSpPr>
          <p:cNvPr id="75" name="Google Shape;75;p14"/>
          <p:cNvSpPr txBox="1"/>
          <p:nvPr/>
        </p:nvSpPr>
        <p:spPr>
          <a:xfrm>
            <a:off x="4254350" y="1136000"/>
            <a:ext cx="4625700" cy="2893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b="1" lang="en-US" sz="1800"/>
              <a:t>Siber güvenlik</a:t>
            </a:r>
            <a:r>
              <a:rPr lang="en-US" sz="1800"/>
              <a:t>, bilgi güvenliğinde söz konusu olan tehdit ve açıklıkların alt kümesiyle ilgilenir.</a:t>
            </a:r>
            <a:endParaRPr sz="1800"/>
          </a:p>
          <a:p>
            <a:pPr indent="-342900" lvl="0" marL="457200" rtl="0" algn="l">
              <a:lnSpc>
                <a:spcPct val="150000"/>
              </a:lnSpc>
              <a:spcBef>
                <a:spcPts val="0"/>
              </a:spcBef>
              <a:spcAft>
                <a:spcPts val="0"/>
              </a:spcAft>
              <a:buSzPts val="1800"/>
              <a:buChar char="❏"/>
            </a:pPr>
            <a:r>
              <a:rPr lang="en-US" sz="1800"/>
              <a:t>Korunması gereken </a:t>
            </a:r>
            <a:r>
              <a:rPr b="1" lang="en-US" sz="1800"/>
              <a:t>bilgi ve varlıklar</a:t>
            </a:r>
            <a:r>
              <a:rPr b="1" lang="en-US" sz="1800">
                <a:solidFill>
                  <a:srgbClr val="38761D"/>
                </a:solidFill>
              </a:rPr>
              <a:t> </a:t>
            </a:r>
            <a:r>
              <a:rPr b="1" lang="en-US" sz="1800">
                <a:solidFill>
                  <a:srgbClr val="009999"/>
                </a:solidFill>
              </a:rPr>
              <a:t>aynı</a:t>
            </a:r>
            <a:endParaRPr b="1" sz="1800">
              <a:solidFill>
                <a:srgbClr val="009999"/>
              </a:solidFill>
            </a:endParaRPr>
          </a:p>
          <a:p>
            <a:pPr indent="-342900" lvl="0" marL="457200" rtl="0" algn="l">
              <a:lnSpc>
                <a:spcPct val="150000"/>
              </a:lnSpc>
              <a:spcBef>
                <a:spcPts val="0"/>
              </a:spcBef>
              <a:spcAft>
                <a:spcPts val="0"/>
              </a:spcAft>
              <a:buSzPts val="1800"/>
              <a:buChar char="❏"/>
            </a:pPr>
            <a:r>
              <a:rPr b="1" lang="en-US" sz="1800"/>
              <a:t>Tehdit ve açıklıklar</a:t>
            </a:r>
            <a:r>
              <a:rPr lang="en-US" sz="1800"/>
              <a:t> </a:t>
            </a:r>
            <a:r>
              <a:rPr b="1" lang="en-US" sz="1800">
                <a:solidFill>
                  <a:srgbClr val="FF0000"/>
                </a:solidFill>
              </a:rPr>
              <a:t>farklı</a:t>
            </a:r>
            <a:endParaRPr b="1" sz="1800">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Cheat</a:t>
            </a:r>
            <a:r>
              <a:rPr lang="en-US" sz="2200">
                <a:solidFill>
                  <a:srgbClr val="FFFFFF"/>
                </a:solidFill>
              </a:rPr>
              <a:t> sheetler işe yarar mı?</a:t>
            </a:r>
            <a:endParaRPr b="1" sz="2200">
              <a:solidFill>
                <a:srgbClr val="FFFFFF"/>
              </a:solidFill>
            </a:endParaRPr>
          </a:p>
        </p:txBody>
      </p:sp>
      <p:pic>
        <p:nvPicPr>
          <p:cNvPr id="642" name="Google Shape;642;p77"/>
          <p:cNvPicPr preferRelativeResize="0"/>
          <p:nvPr/>
        </p:nvPicPr>
        <p:blipFill>
          <a:blip r:embed="rId3">
            <a:alphaModFix/>
          </a:blip>
          <a:stretch>
            <a:fillRect/>
          </a:stretch>
        </p:blipFill>
        <p:spPr>
          <a:xfrm>
            <a:off x="399750" y="622275"/>
            <a:ext cx="8165499" cy="3640199"/>
          </a:xfrm>
          <a:prstGeom prst="rect">
            <a:avLst/>
          </a:prstGeom>
          <a:noFill/>
          <a:ln>
            <a:noFill/>
          </a:ln>
        </p:spPr>
      </p:pic>
      <p:pic>
        <p:nvPicPr>
          <p:cNvPr id="643" name="Google Shape;643;p77"/>
          <p:cNvPicPr preferRelativeResize="0"/>
          <p:nvPr/>
        </p:nvPicPr>
        <p:blipFill>
          <a:blip r:embed="rId4">
            <a:alphaModFix/>
          </a:blip>
          <a:stretch>
            <a:fillRect/>
          </a:stretch>
        </p:blipFill>
        <p:spPr>
          <a:xfrm>
            <a:off x="152275" y="4163225"/>
            <a:ext cx="1058700" cy="529350"/>
          </a:xfrm>
          <a:prstGeom prst="rect">
            <a:avLst/>
          </a:prstGeom>
          <a:noFill/>
          <a:ln>
            <a:noFill/>
          </a:ln>
        </p:spPr>
      </p:pic>
      <p:sp>
        <p:nvSpPr>
          <p:cNvPr id="644" name="Google Shape;644;p77"/>
          <p:cNvSpPr txBox="1"/>
          <p:nvPr/>
        </p:nvSpPr>
        <p:spPr>
          <a:xfrm>
            <a:off x="1340000" y="4371775"/>
            <a:ext cx="628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u="sng">
                <a:solidFill>
                  <a:schemeClr val="accent1"/>
                </a:solidFill>
                <a:hlinkClick r:id="rId5">
                  <a:extLst>
                    <a:ext uri="{A12FA001-AC4F-418D-AE19-62706E023703}">
                      <ahyp:hlinkClr val="tx"/>
                    </a:ext>
                  </a:extLst>
                </a:hlinkClick>
              </a:rPr>
              <a:t>The Ultimate List of SANS Cheat Sheets</a:t>
            </a:r>
            <a:endParaRPr b="1" sz="1800">
              <a:solidFill>
                <a:schemeClr val="accent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78"/>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Cheat sheetler işe yarar mı?</a:t>
            </a:r>
            <a:endParaRPr b="1" sz="2200">
              <a:solidFill>
                <a:srgbClr val="FFFFFF"/>
              </a:solidFill>
            </a:endParaRPr>
          </a:p>
        </p:txBody>
      </p:sp>
      <p:pic>
        <p:nvPicPr>
          <p:cNvPr id="650" name="Google Shape;650;p78"/>
          <p:cNvPicPr preferRelativeResize="0"/>
          <p:nvPr/>
        </p:nvPicPr>
        <p:blipFill rotWithShape="1">
          <a:blip r:embed="rId3">
            <a:alphaModFix/>
          </a:blip>
          <a:srcRect b="0" l="1854" r="0" t="0"/>
          <a:stretch/>
        </p:blipFill>
        <p:spPr>
          <a:xfrm>
            <a:off x="114100" y="719425"/>
            <a:ext cx="4523625" cy="3704625"/>
          </a:xfrm>
          <a:prstGeom prst="rect">
            <a:avLst/>
          </a:prstGeom>
          <a:noFill/>
          <a:ln cap="flat" cmpd="sng" w="9525">
            <a:solidFill>
              <a:srgbClr val="D9D9D9"/>
            </a:solidFill>
            <a:prstDash val="solid"/>
            <a:round/>
            <a:headEnd len="sm" w="sm" type="none"/>
            <a:tailEnd len="sm" w="sm" type="none"/>
          </a:ln>
        </p:spPr>
      </p:pic>
      <p:pic>
        <p:nvPicPr>
          <p:cNvPr id="651" name="Google Shape;651;p78"/>
          <p:cNvPicPr preferRelativeResize="0"/>
          <p:nvPr/>
        </p:nvPicPr>
        <p:blipFill rotWithShape="1">
          <a:blip r:embed="rId4">
            <a:alphaModFix/>
          </a:blip>
          <a:srcRect b="0" l="2072" r="1094" t="0"/>
          <a:stretch/>
        </p:blipFill>
        <p:spPr>
          <a:xfrm>
            <a:off x="4790400" y="719425"/>
            <a:ext cx="4217850" cy="3704624"/>
          </a:xfrm>
          <a:prstGeom prst="rect">
            <a:avLst/>
          </a:prstGeom>
          <a:noFill/>
          <a:ln cap="flat" cmpd="sng" w="9525">
            <a:solidFill>
              <a:srgbClr val="D9D9D9"/>
            </a:solidFill>
            <a:prstDash val="solid"/>
            <a:round/>
            <a:headEnd len="sm" w="sm" type="none"/>
            <a:tailEnd len="sm" w="sm" type="none"/>
          </a:ln>
        </p:spPr>
      </p:pic>
      <p:sp>
        <p:nvSpPr>
          <p:cNvPr id="652" name="Google Shape;652;p78"/>
          <p:cNvSpPr txBox="1"/>
          <p:nvPr/>
        </p:nvSpPr>
        <p:spPr>
          <a:xfrm>
            <a:off x="152275" y="4419050"/>
            <a:ext cx="89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t>SANS Posters &amp; Cheat Sheets: </a:t>
            </a:r>
            <a:r>
              <a:rPr b="1" lang="en-US" u="sng">
                <a:solidFill>
                  <a:schemeClr val="accent1"/>
                </a:solidFill>
                <a:hlinkClick r:id="rId5">
                  <a:extLst>
                    <a:ext uri="{A12FA001-AC4F-418D-AE19-62706E023703}">
                      <ahyp:hlinkClr val="tx"/>
                    </a:ext>
                  </a:extLst>
                </a:hlinkClick>
              </a:rPr>
              <a:t>https://www.sans.org/blog/the-ultimate-list-of-sans-cheat-sheets/</a:t>
            </a:r>
            <a:endParaRPr b="1">
              <a:solidFill>
                <a:schemeClr val="accent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9"/>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Takip </a:t>
            </a:r>
            <a:r>
              <a:rPr lang="en-US" sz="2200">
                <a:solidFill>
                  <a:srgbClr val="FFFFFF"/>
                </a:solidFill>
              </a:rPr>
              <a:t>e</a:t>
            </a:r>
            <a:r>
              <a:rPr b="1" lang="en-US" sz="2200">
                <a:solidFill>
                  <a:srgbClr val="FFFFFF"/>
                </a:solidFill>
              </a:rPr>
              <a:t>dilecek </a:t>
            </a:r>
            <a:r>
              <a:rPr lang="en-US" sz="2200">
                <a:solidFill>
                  <a:srgbClr val="FFFFFF"/>
                </a:solidFill>
              </a:rPr>
              <a:t>k</a:t>
            </a:r>
            <a:r>
              <a:rPr b="1" lang="en-US" sz="2200">
                <a:solidFill>
                  <a:srgbClr val="FFFFFF"/>
                </a:solidFill>
              </a:rPr>
              <a:t>aynaklar</a:t>
            </a:r>
            <a:endParaRPr b="1" sz="2200">
              <a:solidFill>
                <a:srgbClr val="FFFFFF"/>
              </a:solidFill>
            </a:endParaRPr>
          </a:p>
        </p:txBody>
      </p:sp>
      <p:sp>
        <p:nvSpPr>
          <p:cNvPr id="658" name="Google Shape;658;p79"/>
          <p:cNvSpPr txBox="1"/>
          <p:nvPr/>
        </p:nvSpPr>
        <p:spPr>
          <a:xfrm>
            <a:off x="316675" y="738675"/>
            <a:ext cx="8473200" cy="4140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en-US" sz="1800"/>
              <a:t>Güvenlik TV (</a:t>
            </a:r>
            <a:r>
              <a:rPr b="1" lang="en-US" sz="1800" u="sng">
                <a:solidFill>
                  <a:schemeClr val="accent1"/>
                </a:solidFill>
                <a:hlinkClick r:id="rId3">
                  <a:extLst>
                    <a:ext uri="{A12FA001-AC4F-418D-AE19-62706E023703}">
                      <ahyp:hlinkClr val="tx"/>
                    </a:ext>
                  </a:extLst>
                </a:hlinkClick>
              </a:rPr>
              <a:t>https://www.youtube.com/c/GuvenlikTV</a:t>
            </a:r>
            <a:r>
              <a:rPr lang="en-US" sz="1800"/>
              <a:t>)</a:t>
            </a:r>
            <a:endParaRPr sz="1800"/>
          </a:p>
          <a:p>
            <a:pPr indent="-342900" lvl="0" marL="457200" rtl="0" algn="l">
              <a:lnSpc>
                <a:spcPct val="150000"/>
              </a:lnSpc>
              <a:spcBef>
                <a:spcPts val="0"/>
              </a:spcBef>
              <a:spcAft>
                <a:spcPts val="0"/>
              </a:spcAft>
              <a:buSzPts val="1800"/>
              <a:buChar char="❏"/>
            </a:pPr>
            <a:r>
              <a:rPr lang="en-US" sz="1800"/>
              <a:t>Mert Sarıca (</a:t>
            </a:r>
            <a:r>
              <a:rPr b="1" lang="en-US" sz="1800" u="sng">
                <a:solidFill>
                  <a:schemeClr val="accent1"/>
                </a:solidFill>
                <a:hlinkClick r:id="rId4">
                  <a:extLst>
                    <a:ext uri="{A12FA001-AC4F-418D-AE19-62706E023703}">
                      <ahyp:hlinkClr val="tx"/>
                    </a:ext>
                  </a:extLst>
                </a:hlinkClick>
              </a:rPr>
              <a:t>https://www.mertsarica.com/</a:t>
            </a:r>
            <a:r>
              <a:rPr lang="en-US" sz="1800"/>
              <a:t>)</a:t>
            </a:r>
            <a:endParaRPr sz="1800"/>
          </a:p>
          <a:p>
            <a:pPr indent="-342900" lvl="0" marL="457200" rtl="0" algn="l">
              <a:lnSpc>
                <a:spcPct val="150000"/>
              </a:lnSpc>
              <a:spcBef>
                <a:spcPts val="0"/>
              </a:spcBef>
              <a:spcAft>
                <a:spcPts val="0"/>
              </a:spcAft>
              <a:buSzPts val="1800"/>
              <a:buChar char="❏"/>
            </a:pPr>
            <a:r>
              <a:rPr lang="en-US" sz="1800"/>
              <a:t>Emre Tınaztepe (</a:t>
            </a:r>
            <a:r>
              <a:rPr b="1" lang="en-US" sz="1800" u="sng">
                <a:solidFill>
                  <a:schemeClr val="accent1"/>
                </a:solidFill>
                <a:hlinkClick r:id="rId5">
                  <a:extLst>
                    <a:ext uri="{A12FA001-AC4F-418D-AE19-62706E023703}">
                      <ahyp:hlinkClr val="tx"/>
                    </a:ext>
                  </a:extLst>
                </a:hlinkClick>
              </a:rPr>
              <a:t>https://twitter.com/EmreTinaztepe</a:t>
            </a:r>
            <a:r>
              <a:rPr lang="en-US" sz="1800"/>
              <a:t>)</a:t>
            </a:r>
            <a:endParaRPr sz="1800"/>
          </a:p>
          <a:p>
            <a:pPr indent="-342900" lvl="0" marL="457200" rtl="0" algn="l">
              <a:lnSpc>
                <a:spcPct val="150000"/>
              </a:lnSpc>
              <a:spcBef>
                <a:spcPts val="0"/>
              </a:spcBef>
              <a:spcAft>
                <a:spcPts val="0"/>
              </a:spcAft>
              <a:buSzPts val="1800"/>
              <a:buChar char="❏"/>
            </a:pPr>
            <a:r>
              <a:rPr lang="en-US" sz="1800"/>
              <a:t>Halil Öztürkçi (</a:t>
            </a:r>
            <a:r>
              <a:rPr b="1" lang="en-US" sz="1800" u="sng">
                <a:solidFill>
                  <a:schemeClr val="accent1"/>
                </a:solidFill>
                <a:hlinkClick r:id="rId6">
                  <a:extLst>
                    <a:ext uri="{A12FA001-AC4F-418D-AE19-62706E023703}">
                      <ahyp:hlinkClr val="tx"/>
                    </a:ext>
                  </a:extLst>
                </a:hlinkClick>
              </a:rPr>
              <a:t>https://halilozturkci.com/</a:t>
            </a:r>
            <a:r>
              <a:rPr lang="en-US" sz="1800"/>
              <a:t>)</a:t>
            </a:r>
            <a:endParaRPr sz="1800"/>
          </a:p>
          <a:p>
            <a:pPr indent="-342900" lvl="0" marL="457200" rtl="0" algn="l">
              <a:lnSpc>
                <a:spcPct val="150000"/>
              </a:lnSpc>
              <a:spcBef>
                <a:spcPts val="0"/>
              </a:spcBef>
              <a:spcAft>
                <a:spcPts val="0"/>
              </a:spcAft>
              <a:buSzPts val="1800"/>
              <a:buChar char="❏"/>
            </a:pPr>
            <a:r>
              <a:rPr lang="en-US" sz="1800"/>
              <a:t>Mehmet İnce (</a:t>
            </a:r>
            <a:r>
              <a:rPr b="1" lang="en-US" sz="1800" u="sng">
                <a:solidFill>
                  <a:schemeClr val="accent1"/>
                </a:solidFill>
                <a:hlinkClick r:id="rId7">
                  <a:extLst>
                    <a:ext uri="{A12FA001-AC4F-418D-AE19-62706E023703}">
                      <ahyp:hlinkClr val="tx"/>
                    </a:ext>
                  </a:extLst>
                </a:hlinkClick>
              </a:rPr>
              <a:t>https://www.mehmetince.net/</a:t>
            </a:r>
            <a:r>
              <a:rPr lang="en-US" sz="1800"/>
              <a:t>)</a:t>
            </a:r>
            <a:endParaRPr sz="1800"/>
          </a:p>
          <a:p>
            <a:pPr indent="-342900" lvl="0" marL="457200" rtl="0" algn="l">
              <a:lnSpc>
                <a:spcPct val="150000"/>
              </a:lnSpc>
              <a:spcBef>
                <a:spcPts val="0"/>
              </a:spcBef>
              <a:spcAft>
                <a:spcPts val="0"/>
              </a:spcAft>
              <a:buSzPts val="1800"/>
              <a:buChar char="❏"/>
            </a:pPr>
            <a:r>
              <a:rPr lang="en-US" sz="1800"/>
              <a:t>BGA (</a:t>
            </a:r>
            <a:r>
              <a:rPr b="1" lang="en-US" sz="1800" u="sng">
                <a:solidFill>
                  <a:schemeClr val="accent1"/>
                </a:solidFill>
                <a:hlinkClick r:id="rId8">
                  <a:extLst>
                    <a:ext uri="{A12FA001-AC4F-418D-AE19-62706E023703}">
                      <ahyp:hlinkClr val="tx"/>
                    </a:ext>
                  </a:extLst>
                </a:hlinkClick>
              </a:rPr>
              <a:t>https://www.bgasecurity.com/makaleler/</a:t>
            </a:r>
            <a:r>
              <a:rPr lang="en-US" sz="1800"/>
              <a:t>)</a:t>
            </a:r>
            <a:endParaRPr sz="1800"/>
          </a:p>
          <a:p>
            <a:pPr indent="-342900" lvl="0" marL="457200" rtl="0" algn="l">
              <a:lnSpc>
                <a:spcPct val="150000"/>
              </a:lnSpc>
              <a:spcBef>
                <a:spcPts val="0"/>
              </a:spcBef>
              <a:spcAft>
                <a:spcPts val="0"/>
              </a:spcAft>
              <a:buSzPts val="1800"/>
              <a:buChar char="❏"/>
            </a:pPr>
            <a:r>
              <a:rPr lang="en-US" sz="1800"/>
              <a:t>BGA </a:t>
            </a:r>
            <a:r>
              <a:rPr b="1" lang="en-US" sz="1800" u="sng">
                <a:solidFill>
                  <a:schemeClr val="accent1"/>
                </a:solidFill>
                <a:hlinkClick r:id="rId9">
                  <a:extLst>
                    <a:ext uri="{A12FA001-AC4F-418D-AE19-62706E023703}">
                      <ahyp:hlinkClr val="tx"/>
                    </a:ext>
                  </a:extLst>
                </a:hlinkClick>
              </a:rPr>
              <a:t>Beyaz Şapkalı Hacker Eğitim Notları</a:t>
            </a:r>
            <a:endParaRPr b="1" sz="1800">
              <a:solidFill>
                <a:schemeClr val="accent1"/>
              </a:solidFill>
            </a:endParaRPr>
          </a:p>
          <a:p>
            <a:pPr indent="-342900" lvl="0" marL="457200" rtl="0" algn="l">
              <a:lnSpc>
                <a:spcPct val="150000"/>
              </a:lnSpc>
              <a:spcBef>
                <a:spcPts val="0"/>
              </a:spcBef>
              <a:spcAft>
                <a:spcPts val="0"/>
              </a:spcAft>
              <a:buSzPts val="1800"/>
              <a:buChar char="❏"/>
            </a:pPr>
            <a:r>
              <a:rPr lang="en-US" sz="1800"/>
              <a:t>BTK Akademi (</a:t>
            </a:r>
            <a:r>
              <a:rPr b="1" lang="en-US" sz="1800" u="sng">
                <a:solidFill>
                  <a:schemeClr val="accent1"/>
                </a:solidFill>
                <a:hlinkClick r:id="rId10">
                  <a:extLst>
                    <a:ext uri="{A12FA001-AC4F-418D-AE19-62706E023703}">
                      <ahyp:hlinkClr val="tx"/>
                    </a:ext>
                  </a:extLst>
                </a:hlinkClick>
              </a:rPr>
              <a:t>https://www.btkakademi.gov.tr/portal/catalog</a:t>
            </a:r>
            <a:r>
              <a:rPr lang="en-US" sz="1800"/>
              <a:t>)</a:t>
            </a:r>
            <a:endParaRPr sz="1800"/>
          </a:p>
          <a:p>
            <a:pPr indent="-342900" lvl="0" marL="457200" rtl="0" algn="l">
              <a:lnSpc>
                <a:spcPct val="150000"/>
              </a:lnSpc>
              <a:spcBef>
                <a:spcPts val="0"/>
              </a:spcBef>
              <a:spcAft>
                <a:spcPts val="0"/>
              </a:spcAft>
              <a:buClr>
                <a:schemeClr val="accent1"/>
              </a:buClr>
              <a:buSzPts val="1800"/>
              <a:buChar char="❏"/>
            </a:pPr>
            <a:r>
              <a:rPr b="1" lang="en-US" sz="1800" u="sng">
                <a:solidFill>
                  <a:schemeClr val="accent1"/>
                </a:solidFill>
                <a:hlinkClick r:id="rId11">
                  <a:extLst>
                    <a:ext uri="{A12FA001-AC4F-418D-AE19-62706E023703}">
                      <ahyp:hlinkClr val="tx"/>
                    </a:ext>
                  </a:extLst>
                </a:hlinkClick>
              </a:rPr>
              <a:t>https://heimdalsecurity.com/blog/best-twitter-cybersec-accounts/</a:t>
            </a:r>
            <a:endParaRPr b="1" sz="1800">
              <a:solidFill>
                <a:schemeClr val="accent1"/>
              </a:solidFill>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0"/>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Takip </a:t>
            </a:r>
            <a:r>
              <a:rPr lang="en-US" sz="2200">
                <a:solidFill>
                  <a:srgbClr val="FFFFFF"/>
                </a:solidFill>
              </a:rPr>
              <a:t>e</a:t>
            </a:r>
            <a:r>
              <a:rPr b="1" lang="en-US" sz="2200">
                <a:solidFill>
                  <a:srgbClr val="FFFFFF"/>
                </a:solidFill>
              </a:rPr>
              <a:t>dilecek </a:t>
            </a:r>
            <a:r>
              <a:rPr lang="en-US" sz="2200">
                <a:solidFill>
                  <a:srgbClr val="FFFFFF"/>
                </a:solidFill>
              </a:rPr>
              <a:t>k</a:t>
            </a:r>
            <a:r>
              <a:rPr b="1" lang="en-US" sz="2200">
                <a:solidFill>
                  <a:srgbClr val="FFFFFF"/>
                </a:solidFill>
              </a:rPr>
              <a:t>aynaklar : STM </a:t>
            </a:r>
            <a:r>
              <a:rPr lang="en-US" sz="2200">
                <a:solidFill>
                  <a:srgbClr val="FFFFFF"/>
                </a:solidFill>
              </a:rPr>
              <a:t>siber tehdit raporları</a:t>
            </a:r>
            <a:endParaRPr b="1" sz="2200">
              <a:solidFill>
                <a:srgbClr val="FFFFFF"/>
              </a:solidFill>
            </a:endParaRPr>
          </a:p>
        </p:txBody>
      </p:sp>
      <p:pic>
        <p:nvPicPr>
          <p:cNvPr id="664" name="Google Shape;664;p80">
            <a:hlinkClick r:id="rId3"/>
          </p:cNvPr>
          <p:cNvPicPr preferRelativeResize="0"/>
          <p:nvPr/>
        </p:nvPicPr>
        <p:blipFill>
          <a:blip r:embed="rId4">
            <a:alphaModFix/>
          </a:blip>
          <a:stretch>
            <a:fillRect/>
          </a:stretch>
        </p:blipFill>
        <p:spPr>
          <a:xfrm>
            <a:off x="152400" y="808475"/>
            <a:ext cx="8839204" cy="3854204"/>
          </a:xfrm>
          <a:prstGeom prst="rect">
            <a:avLst/>
          </a:prstGeom>
          <a:noFill/>
          <a:ln>
            <a:noFill/>
          </a:ln>
        </p:spPr>
      </p:pic>
      <p:sp>
        <p:nvSpPr>
          <p:cNvPr id="665" name="Google Shape;665;p80"/>
          <p:cNvSpPr txBox="1"/>
          <p:nvPr/>
        </p:nvSpPr>
        <p:spPr>
          <a:xfrm>
            <a:off x="4918400" y="3422075"/>
            <a:ext cx="414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800" u="sng">
                <a:solidFill>
                  <a:schemeClr val="accent1"/>
                </a:solidFill>
                <a:hlinkClick r:id="rId5">
                  <a:extLst>
                    <a:ext uri="{A12FA001-AC4F-418D-AE19-62706E023703}">
                      <ahyp:hlinkClr val="tx"/>
                    </a:ext>
                  </a:extLst>
                </a:hlinkClick>
              </a:rPr>
              <a:t>https://thinktech.stm.com.tr/tr</a:t>
            </a:r>
            <a:endParaRPr b="1" sz="1800">
              <a:solidFill>
                <a:schemeClr val="accent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9" name="Shape 669"/>
        <p:cNvGrpSpPr/>
        <p:nvPr/>
      </p:nvGrpSpPr>
      <p:grpSpPr>
        <a:xfrm>
          <a:off x="0" y="0"/>
          <a:ext cx="0" cy="0"/>
          <a:chOff x="0" y="0"/>
          <a:chExt cx="0" cy="0"/>
        </a:xfrm>
      </p:grpSpPr>
      <p:sp>
        <p:nvSpPr>
          <p:cNvPr id="670" name="Google Shape;670;p81"/>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Özel hazırlanmış dağıtımlar</a:t>
            </a:r>
            <a:endParaRPr b="1" sz="2200">
              <a:solidFill>
                <a:srgbClr val="FFFFFF"/>
              </a:solidFill>
            </a:endParaRPr>
          </a:p>
        </p:txBody>
      </p:sp>
      <p:pic>
        <p:nvPicPr>
          <p:cNvPr id="671" name="Google Shape;671;p81"/>
          <p:cNvPicPr preferRelativeResize="0"/>
          <p:nvPr/>
        </p:nvPicPr>
        <p:blipFill>
          <a:blip r:embed="rId3">
            <a:alphaModFix amt="77000"/>
          </a:blip>
          <a:stretch>
            <a:fillRect/>
          </a:stretch>
        </p:blipFill>
        <p:spPr>
          <a:xfrm>
            <a:off x="1050524" y="621100"/>
            <a:ext cx="6242049" cy="3901275"/>
          </a:xfrm>
          <a:prstGeom prst="rect">
            <a:avLst/>
          </a:prstGeom>
          <a:noFill/>
          <a:ln>
            <a:noFill/>
          </a:ln>
        </p:spPr>
      </p:pic>
      <p:sp>
        <p:nvSpPr>
          <p:cNvPr id="672" name="Google Shape;672;p81"/>
          <p:cNvSpPr txBox="1"/>
          <p:nvPr/>
        </p:nvSpPr>
        <p:spPr>
          <a:xfrm>
            <a:off x="1050525" y="4474700"/>
            <a:ext cx="30000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4"/>
              </a:rPr>
              <a:t>https://www.kali.org/tools/</a:t>
            </a:r>
            <a:endParaRPr/>
          </a:p>
        </p:txBody>
      </p:sp>
      <p:sp>
        <p:nvSpPr>
          <p:cNvPr id="673" name="Google Shape;673;p81"/>
          <p:cNvSpPr txBox="1"/>
          <p:nvPr/>
        </p:nvSpPr>
        <p:spPr>
          <a:xfrm>
            <a:off x="5004475" y="4474700"/>
            <a:ext cx="22881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5"/>
              </a:rPr>
              <a:t>https://www.parrotsec.org/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2"/>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200">
                <a:solidFill>
                  <a:schemeClr val="lt1"/>
                </a:solidFill>
              </a:rPr>
              <a:t>Özel hazırlanmış dağıtımlar işe yarar mı?</a:t>
            </a:r>
            <a:endParaRPr b="1" sz="2200">
              <a:solidFill>
                <a:schemeClr val="lt1"/>
              </a:solidFill>
            </a:endParaRPr>
          </a:p>
        </p:txBody>
      </p:sp>
      <p:pic>
        <p:nvPicPr>
          <p:cNvPr id="679" name="Google Shape;679;p82">
            <a:hlinkClick r:id="rId3"/>
          </p:cNvPr>
          <p:cNvPicPr preferRelativeResize="0"/>
          <p:nvPr/>
        </p:nvPicPr>
        <p:blipFill>
          <a:blip r:embed="rId4">
            <a:alphaModFix/>
          </a:blip>
          <a:stretch>
            <a:fillRect/>
          </a:stretch>
        </p:blipFill>
        <p:spPr>
          <a:xfrm>
            <a:off x="4676225" y="1260800"/>
            <a:ext cx="4316943" cy="3225049"/>
          </a:xfrm>
          <a:prstGeom prst="rect">
            <a:avLst/>
          </a:prstGeom>
          <a:noFill/>
          <a:ln>
            <a:noFill/>
          </a:ln>
        </p:spPr>
      </p:pic>
      <p:pic>
        <p:nvPicPr>
          <p:cNvPr id="680" name="Google Shape;680;p82">
            <a:hlinkClick r:id="rId5"/>
          </p:cNvPr>
          <p:cNvPicPr preferRelativeResize="0"/>
          <p:nvPr/>
        </p:nvPicPr>
        <p:blipFill>
          <a:blip r:embed="rId6">
            <a:alphaModFix/>
          </a:blip>
          <a:stretch>
            <a:fillRect/>
          </a:stretch>
        </p:blipFill>
        <p:spPr>
          <a:xfrm>
            <a:off x="152275" y="1260800"/>
            <a:ext cx="4245275" cy="3225049"/>
          </a:xfrm>
          <a:prstGeom prst="rect">
            <a:avLst/>
          </a:prstGeom>
          <a:noFill/>
          <a:ln>
            <a:noFill/>
          </a:ln>
        </p:spPr>
      </p:pic>
      <p:sp>
        <p:nvSpPr>
          <p:cNvPr id="681" name="Google Shape;681;p82"/>
          <p:cNvSpPr txBox="1"/>
          <p:nvPr/>
        </p:nvSpPr>
        <p:spPr>
          <a:xfrm>
            <a:off x="4498150" y="4485850"/>
            <a:ext cx="4673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u="sng">
                <a:solidFill>
                  <a:schemeClr val="accent1"/>
                </a:solidFill>
                <a:hlinkClick r:id="rId7">
                  <a:extLst>
                    <a:ext uri="{A12FA001-AC4F-418D-AE19-62706E023703}">
                      <ahyp:hlinkClr val="tx"/>
                    </a:ext>
                  </a:extLst>
                </a:hlinkClick>
              </a:rPr>
              <a:t>https://www.onworks.net/os-distributions/special-os/free-parrot-security-os-online</a:t>
            </a:r>
            <a:endParaRPr b="1" sz="900">
              <a:solidFill>
                <a:schemeClr val="accent1"/>
              </a:solidFill>
            </a:endParaRPr>
          </a:p>
        </p:txBody>
      </p:sp>
      <p:sp>
        <p:nvSpPr>
          <p:cNvPr id="682" name="Google Shape;682;p82"/>
          <p:cNvSpPr txBox="1"/>
          <p:nvPr/>
        </p:nvSpPr>
        <p:spPr>
          <a:xfrm>
            <a:off x="45175" y="4485850"/>
            <a:ext cx="4352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900" u="sng">
                <a:solidFill>
                  <a:schemeClr val="accent1"/>
                </a:solidFill>
                <a:hlinkClick r:id="rId8">
                  <a:extLst>
                    <a:ext uri="{A12FA001-AC4F-418D-AE19-62706E023703}">
                      <ahyp:hlinkClr val="tx"/>
                    </a:ext>
                  </a:extLst>
                </a:hlinkClick>
              </a:rPr>
              <a:t>https://www.onworks.net/os-distributions/debian-based/free-kali-linux-online</a:t>
            </a:r>
            <a:endParaRPr b="1" sz="900">
              <a:solidFill>
                <a:schemeClr val="accent1"/>
              </a:solidFill>
            </a:endParaRPr>
          </a:p>
        </p:txBody>
      </p:sp>
      <p:pic>
        <p:nvPicPr>
          <p:cNvPr id="683" name="Google Shape;683;p82"/>
          <p:cNvPicPr preferRelativeResize="0"/>
          <p:nvPr/>
        </p:nvPicPr>
        <p:blipFill>
          <a:blip r:embed="rId9">
            <a:alphaModFix/>
          </a:blip>
          <a:stretch>
            <a:fillRect/>
          </a:stretch>
        </p:blipFill>
        <p:spPr>
          <a:xfrm>
            <a:off x="0" y="-24750"/>
            <a:ext cx="9144000" cy="1136875"/>
          </a:xfrm>
          <a:prstGeom prst="rect">
            <a:avLst/>
          </a:prstGeom>
          <a:noFill/>
          <a:ln>
            <a:noFill/>
          </a:ln>
        </p:spPr>
      </p:pic>
      <p:sp>
        <p:nvSpPr>
          <p:cNvPr id="684" name="Google Shape;684;p82"/>
          <p:cNvSpPr/>
          <p:nvPr/>
        </p:nvSpPr>
        <p:spPr>
          <a:xfrm>
            <a:off x="5006875" y="12450"/>
            <a:ext cx="1948500" cy="1087200"/>
          </a:xfrm>
          <a:prstGeom prst="rect">
            <a:avLst/>
          </a:prstGeom>
          <a:solidFill>
            <a:srgbClr val="C8C8C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5" name="Google Shape;685;p82"/>
          <p:cNvPicPr preferRelativeResize="0"/>
          <p:nvPr/>
        </p:nvPicPr>
        <p:blipFill>
          <a:blip r:embed="rId10">
            <a:alphaModFix/>
          </a:blip>
          <a:stretch>
            <a:fillRect/>
          </a:stretch>
        </p:blipFill>
        <p:spPr>
          <a:xfrm>
            <a:off x="5210604" y="44488"/>
            <a:ext cx="1078571" cy="1023125"/>
          </a:xfrm>
          <a:prstGeom prst="rect">
            <a:avLst/>
          </a:prstGeom>
          <a:noFill/>
          <a:ln>
            <a:noFill/>
          </a:ln>
        </p:spPr>
      </p:pic>
      <p:sp>
        <p:nvSpPr>
          <p:cNvPr id="686" name="Google Shape;686;p82"/>
          <p:cNvSpPr/>
          <p:nvPr/>
        </p:nvSpPr>
        <p:spPr>
          <a:xfrm>
            <a:off x="2096550" y="12475"/>
            <a:ext cx="2035800" cy="1087200"/>
          </a:xfrm>
          <a:prstGeom prst="rect">
            <a:avLst/>
          </a:prstGeom>
          <a:solidFill>
            <a:srgbClr val="4B4B4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87" name="Google Shape;687;p82"/>
          <p:cNvPicPr preferRelativeResize="0"/>
          <p:nvPr/>
        </p:nvPicPr>
        <p:blipFill>
          <a:blip r:embed="rId11">
            <a:alphaModFix/>
          </a:blip>
          <a:stretch>
            <a:fillRect/>
          </a:stretch>
        </p:blipFill>
        <p:spPr>
          <a:xfrm>
            <a:off x="2654075" y="104712"/>
            <a:ext cx="1205776" cy="9027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3"/>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Özel hazırlanmış dağıtımlar</a:t>
            </a:r>
            <a:endParaRPr b="1" sz="2200">
              <a:solidFill>
                <a:srgbClr val="FFFFFF"/>
              </a:solidFill>
            </a:endParaRPr>
          </a:p>
        </p:txBody>
      </p:sp>
      <p:pic>
        <p:nvPicPr>
          <p:cNvPr id="693" name="Google Shape;693;p83"/>
          <p:cNvPicPr preferRelativeResize="0"/>
          <p:nvPr/>
        </p:nvPicPr>
        <p:blipFill>
          <a:blip r:embed="rId3">
            <a:alphaModFix/>
          </a:blip>
          <a:stretch>
            <a:fillRect/>
          </a:stretch>
        </p:blipFill>
        <p:spPr>
          <a:xfrm>
            <a:off x="248100" y="809875"/>
            <a:ext cx="4084274" cy="3934451"/>
          </a:xfrm>
          <a:prstGeom prst="rect">
            <a:avLst/>
          </a:prstGeom>
          <a:noFill/>
          <a:ln cap="flat" cmpd="sng" w="9525">
            <a:solidFill>
              <a:srgbClr val="999999"/>
            </a:solidFill>
            <a:prstDash val="solid"/>
            <a:round/>
            <a:headEnd len="sm" w="sm" type="none"/>
            <a:tailEnd len="sm" w="sm" type="none"/>
          </a:ln>
        </p:spPr>
      </p:pic>
      <p:pic>
        <p:nvPicPr>
          <p:cNvPr id="694" name="Google Shape;694;p83"/>
          <p:cNvPicPr preferRelativeResize="0"/>
          <p:nvPr/>
        </p:nvPicPr>
        <p:blipFill rotWithShape="1">
          <a:blip r:embed="rId4">
            <a:alphaModFix/>
          </a:blip>
          <a:srcRect b="19444" l="0" r="0" t="4394"/>
          <a:stretch/>
        </p:blipFill>
        <p:spPr>
          <a:xfrm>
            <a:off x="4484025" y="2184325"/>
            <a:ext cx="4481299" cy="2560001"/>
          </a:xfrm>
          <a:prstGeom prst="rect">
            <a:avLst/>
          </a:prstGeom>
          <a:noFill/>
          <a:ln>
            <a:noFill/>
          </a:ln>
        </p:spPr>
      </p:pic>
      <p:sp>
        <p:nvSpPr>
          <p:cNvPr id="695" name="Google Shape;695;p83"/>
          <p:cNvSpPr txBox="1"/>
          <p:nvPr/>
        </p:nvSpPr>
        <p:spPr>
          <a:xfrm>
            <a:off x="4480525" y="1876525"/>
            <a:ext cx="4488300" cy="3078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FFFFFF"/>
                </a:solidFill>
              </a:rPr>
              <a:t>Dijital adli analiz dağıtımı</a:t>
            </a:r>
            <a:endParaRPr b="1" sz="2000">
              <a:solidFill>
                <a:srgbClr val="FFFFFF"/>
              </a:solidFill>
            </a:endParaRPr>
          </a:p>
        </p:txBody>
      </p:sp>
      <p:pic>
        <p:nvPicPr>
          <p:cNvPr id="696" name="Google Shape;696;p83"/>
          <p:cNvPicPr preferRelativeResize="0"/>
          <p:nvPr/>
        </p:nvPicPr>
        <p:blipFill rotWithShape="1">
          <a:blip r:embed="rId5">
            <a:alphaModFix/>
          </a:blip>
          <a:srcRect b="29664" l="0" r="0" t="27818"/>
          <a:stretch/>
        </p:blipFill>
        <p:spPr>
          <a:xfrm>
            <a:off x="4480525" y="1117664"/>
            <a:ext cx="4488300" cy="572486"/>
          </a:xfrm>
          <a:prstGeom prst="rect">
            <a:avLst/>
          </a:prstGeom>
          <a:noFill/>
          <a:ln>
            <a:noFill/>
          </a:ln>
        </p:spPr>
      </p:pic>
      <p:sp>
        <p:nvSpPr>
          <p:cNvPr id="697" name="Google Shape;697;p83"/>
          <p:cNvSpPr txBox="1"/>
          <p:nvPr/>
        </p:nvSpPr>
        <p:spPr>
          <a:xfrm>
            <a:off x="4480525" y="809875"/>
            <a:ext cx="4488300" cy="3078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rgbClr val="FFFFFF"/>
                </a:solidFill>
              </a:rPr>
              <a:t>Zararlı kod</a:t>
            </a:r>
            <a:r>
              <a:rPr b="1" lang="en-US" sz="2000">
                <a:solidFill>
                  <a:srgbClr val="FFFFFF"/>
                </a:solidFill>
              </a:rPr>
              <a:t> analiz dağıtımı</a:t>
            </a:r>
            <a:endParaRPr b="1" sz="2000">
              <a:solidFill>
                <a:srgbClr val="FFFFFF"/>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01" name="Shape 701"/>
        <p:cNvGrpSpPr/>
        <p:nvPr/>
      </p:nvGrpSpPr>
      <p:grpSpPr>
        <a:xfrm>
          <a:off x="0" y="0"/>
          <a:ext cx="0" cy="0"/>
          <a:chOff x="0" y="0"/>
          <a:chExt cx="0" cy="0"/>
        </a:xfrm>
      </p:grpSpPr>
      <p:sp>
        <p:nvSpPr>
          <p:cNvPr id="702" name="Google Shape;702;p84"/>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Diziler: </a:t>
            </a:r>
            <a:r>
              <a:rPr lang="en-US" sz="2200">
                <a:solidFill>
                  <a:srgbClr val="FFFFFF"/>
                </a:solidFill>
              </a:rPr>
              <a:t>h</a:t>
            </a:r>
            <a:r>
              <a:rPr b="1" lang="en-US" sz="2200">
                <a:solidFill>
                  <a:srgbClr val="FFFFFF"/>
                </a:solidFill>
              </a:rPr>
              <a:t>ayaller ve gerçekler :)</a:t>
            </a:r>
            <a:endParaRPr b="1" sz="2200">
              <a:solidFill>
                <a:srgbClr val="FFFFFF"/>
              </a:solidFill>
            </a:endParaRPr>
          </a:p>
        </p:txBody>
      </p:sp>
      <p:pic>
        <p:nvPicPr>
          <p:cNvPr id="703" name="Google Shape;703;p84" title="JUzj0Tm0neIZp9Sz.mp4">
            <a:hlinkClick r:id="rId3"/>
          </p:cNvPr>
          <p:cNvPicPr preferRelativeResize="0"/>
          <p:nvPr/>
        </p:nvPicPr>
        <p:blipFill>
          <a:blip r:embed="rId4">
            <a:alphaModFix/>
          </a:blip>
          <a:stretch>
            <a:fillRect/>
          </a:stretch>
        </p:blipFill>
        <p:spPr>
          <a:xfrm>
            <a:off x="152275" y="666450"/>
            <a:ext cx="5528275" cy="4146200"/>
          </a:xfrm>
          <a:prstGeom prst="rect">
            <a:avLst/>
          </a:prstGeom>
          <a:noFill/>
          <a:ln>
            <a:noFill/>
          </a:ln>
        </p:spPr>
      </p:pic>
      <p:pic>
        <p:nvPicPr>
          <p:cNvPr id="704" name="Google Shape;704;p84"/>
          <p:cNvPicPr preferRelativeResize="0"/>
          <p:nvPr/>
        </p:nvPicPr>
        <p:blipFill>
          <a:blip r:embed="rId5">
            <a:alphaModFix/>
          </a:blip>
          <a:stretch>
            <a:fillRect/>
          </a:stretch>
        </p:blipFill>
        <p:spPr>
          <a:xfrm>
            <a:off x="5991000" y="666450"/>
            <a:ext cx="2857500" cy="2857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6D6D6"/>
        </a:solidFill>
      </p:bgPr>
    </p:bg>
    <p:spTree>
      <p:nvGrpSpPr>
        <p:cNvPr id="708" name="Shape 708"/>
        <p:cNvGrpSpPr/>
        <p:nvPr/>
      </p:nvGrpSpPr>
      <p:grpSpPr>
        <a:xfrm>
          <a:off x="0" y="0"/>
          <a:ext cx="0" cy="0"/>
          <a:chOff x="0" y="0"/>
          <a:chExt cx="0" cy="0"/>
        </a:xfrm>
      </p:grpSpPr>
      <p:sp>
        <p:nvSpPr>
          <p:cNvPr id="709" name="Google Shape;709;p8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Diziler: hayaller ve gerçekler :)</a:t>
            </a:r>
            <a:endParaRPr sz="2200">
              <a:solidFill>
                <a:srgbClr val="FFFFFF"/>
              </a:solidFill>
            </a:endParaRPr>
          </a:p>
        </p:txBody>
      </p:sp>
      <p:pic>
        <p:nvPicPr>
          <p:cNvPr id="710" name="Google Shape;710;p85"/>
          <p:cNvPicPr preferRelativeResize="0"/>
          <p:nvPr/>
        </p:nvPicPr>
        <p:blipFill rotWithShape="1">
          <a:blip r:embed="rId3">
            <a:alphaModFix/>
          </a:blip>
          <a:srcRect b="1917" l="11913" r="11913" t="1249"/>
          <a:stretch/>
        </p:blipFill>
        <p:spPr>
          <a:xfrm>
            <a:off x="238325" y="677525"/>
            <a:ext cx="5525450" cy="3941126"/>
          </a:xfrm>
          <a:prstGeom prst="rect">
            <a:avLst/>
          </a:prstGeom>
          <a:noFill/>
          <a:ln>
            <a:noFill/>
          </a:ln>
        </p:spPr>
      </p:pic>
      <p:pic>
        <p:nvPicPr>
          <p:cNvPr id="711" name="Google Shape;711;p85"/>
          <p:cNvPicPr preferRelativeResize="0"/>
          <p:nvPr/>
        </p:nvPicPr>
        <p:blipFill>
          <a:blip r:embed="rId4">
            <a:alphaModFix/>
          </a:blip>
          <a:stretch>
            <a:fillRect/>
          </a:stretch>
        </p:blipFill>
        <p:spPr>
          <a:xfrm>
            <a:off x="5924200" y="677525"/>
            <a:ext cx="3000600" cy="225645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6"/>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Siber </a:t>
            </a:r>
            <a:r>
              <a:rPr lang="en-US" sz="2200">
                <a:solidFill>
                  <a:srgbClr val="FFFFFF"/>
                </a:solidFill>
              </a:rPr>
              <a:t>g</a:t>
            </a:r>
            <a:r>
              <a:rPr b="1" lang="en-US" sz="2200">
                <a:solidFill>
                  <a:srgbClr val="FFFFFF"/>
                </a:solidFill>
              </a:rPr>
              <a:t>üvenlik </a:t>
            </a:r>
            <a:r>
              <a:rPr lang="en-US" sz="2200">
                <a:solidFill>
                  <a:srgbClr val="FFFFFF"/>
                </a:solidFill>
              </a:rPr>
              <a:t>u</a:t>
            </a:r>
            <a:r>
              <a:rPr b="1" lang="en-US" sz="2200">
                <a:solidFill>
                  <a:srgbClr val="FFFFFF"/>
                </a:solidFill>
              </a:rPr>
              <a:t>zmanı </a:t>
            </a:r>
            <a:r>
              <a:rPr lang="en-US" sz="2200">
                <a:solidFill>
                  <a:srgbClr val="FFFFFF"/>
                </a:solidFill>
              </a:rPr>
              <a:t>o</a:t>
            </a:r>
            <a:r>
              <a:rPr b="1" lang="en-US" sz="2200">
                <a:solidFill>
                  <a:srgbClr val="FFFFFF"/>
                </a:solidFill>
              </a:rPr>
              <a:t>lmak </a:t>
            </a:r>
            <a:r>
              <a:rPr lang="en-US" sz="2200">
                <a:solidFill>
                  <a:srgbClr val="FFFFFF"/>
                </a:solidFill>
              </a:rPr>
              <a:t>i</a:t>
            </a:r>
            <a:r>
              <a:rPr b="1" lang="en-US" sz="2200">
                <a:solidFill>
                  <a:srgbClr val="FFFFFF"/>
                </a:solidFill>
              </a:rPr>
              <a:t>çin </a:t>
            </a:r>
            <a:r>
              <a:rPr lang="en-US" sz="2200">
                <a:solidFill>
                  <a:srgbClr val="FFFFFF"/>
                </a:solidFill>
              </a:rPr>
              <a:t>n</a:t>
            </a:r>
            <a:r>
              <a:rPr b="1" lang="en-US" sz="2200">
                <a:solidFill>
                  <a:srgbClr val="FFFFFF"/>
                </a:solidFill>
              </a:rPr>
              <a:t>e </a:t>
            </a:r>
            <a:r>
              <a:rPr lang="en-US" sz="2200">
                <a:solidFill>
                  <a:srgbClr val="FFFFFF"/>
                </a:solidFill>
              </a:rPr>
              <a:t>g</a:t>
            </a:r>
            <a:r>
              <a:rPr b="1" lang="en-US" sz="2200">
                <a:solidFill>
                  <a:srgbClr val="FFFFFF"/>
                </a:solidFill>
              </a:rPr>
              <a:t>erekli ?</a:t>
            </a:r>
            <a:endParaRPr b="1" sz="2200">
              <a:solidFill>
                <a:srgbClr val="FFFFFF"/>
              </a:solidFill>
            </a:endParaRPr>
          </a:p>
        </p:txBody>
      </p:sp>
      <p:sp>
        <p:nvSpPr>
          <p:cNvPr id="717" name="Google Shape;717;p86"/>
          <p:cNvSpPr txBox="1"/>
          <p:nvPr/>
        </p:nvSpPr>
        <p:spPr>
          <a:xfrm>
            <a:off x="316675" y="1026800"/>
            <a:ext cx="8473200" cy="28938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en-US" sz="1800"/>
              <a:t>İyi network bilgisi</a:t>
            </a:r>
            <a:endParaRPr sz="1800"/>
          </a:p>
          <a:p>
            <a:pPr indent="-342900" lvl="0" marL="457200" rtl="0" algn="l">
              <a:lnSpc>
                <a:spcPct val="150000"/>
              </a:lnSpc>
              <a:spcBef>
                <a:spcPts val="0"/>
              </a:spcBef>
              <a:spcAft>
                <a:spcPts val="0"/>
              </a:spcAft>
              <a:buSzPts val="1800"/>
              <a:buChar char="❏"/>
            </a:pPr>
            <a:r>
              <a:rPr lang="en-US" sz="1800"/>
              <a:t>İşletim sistemi bilgisi</a:t>
            </a:r>
            <a:endParaRPr sz="1800"/>
          </a:p>
          <a:p>
            <a:pPr indent="-342900" lvl="0" marL="457200" rtl="0" algn="l">
              <a:lnSpc>
                <a:spcPct val="150000"/>
              </a:lnSpc>
              <a:spcBef>
                <a:spcPts val="0"/>
              </a:spcBef>
              <a:spcAft>
                <a:spcPts val="0"/>
              </a:spcAft>
              <a:buSzPts val="1800"/>
              <a:buChar char="❏"/>
            </a:pPr>
            <a:r>
              <a:rPr lang="en-US" sz="1800"/>
              <a:t>Biraz ingilizce bilgisi</a:t>
            </a:r>
            <a:endParaRPr sz="1800"/>
          </a:p>
          <a:p>
            <a:pPr indent="-342900" lvl="0" marL="457200" rtl="0" algn="l">
              <a:lnSpc>
                <a:spcPct val="150000"/>
              </a:lnSpc>
              <a:spcBef>
                <a:spcPts val="0"/>
              </a:spcBef>
              <a:spcAft>
                <a:spcPts val="0"/>
              </a:spcAft>
              <a:buClr>
                <a:srgbClr val="FF0000"/>
              </a:buClr>
              <a:buSzPts val="1800"/>
              <a:buChar char="❏"/>
            </a:pPr>
            <a:r>
              <a:rPr b="1" lang="en-US" sz="1800">
                <a:solidFill>
                  <a:srgbClr val="FF0000"/>
                </a:solidFill>
              </a:rPr>
              <a:t>Merak</a:t>
            </a:r>
            <a:endParaRPr b="1" sz="1800">
              <a:solidFill>
                <a:srgbClr val="FF0000"/>
              </a:solidFill>
            </a:endParaRPr>
          </a:p>
          <a:p>
            <a:pPr indent="-342900" lvl="0" marL="457200" rtl="0" algn="l">
              <a:lnSpc>
                <a:spcPct val="150000"/>
              </a:lnSpc>
              <a:spcBef>
                <a:spcPts val="0"/>
              </a:spcBef>
              <a:spcAft>
                <a:spcPts val="0"/>
              </a:spcAft>
              <a:buSzPts val="1800"/>
              <a:buChar char="❏"/>
            </a:pPr>
            <a:r>
              <a:rPr lang="en-US" sz="1800"/>
              <a:t>Odaklanmak, çok çalışmak</a:t>
            </a:r>
            <a:endParaRPr sz="1800"/>
          </a:p>
          <a:p>
            <a:pPr indent="-342900" lvl="0" marL="457200" rtl="0" algn="l">
              <a:lnSpc>
                <a:spcPct val="150000"/>
              </a:lnSpc>
              <a:spcBef>
                <a:spcPts val="0"/>
              </a:spcBef>
              <a:spcAft>
                <a:spcPts val="0"/>
              </a:spcAft>
              <a:buClr>
                <a:srgbClr val="FF0000"/>
              </a:buClr>
              <a:buSzPts val="1800"/>
              <a:buChar char="❏"/>
            </a:pPr>
            <a:r>
              <a:rPr b="1" lang="en-US" sz="1800">
                <a:solidFill>
                  <a:srgbClr val="FF0000"/>
                </a:solidFill>
              </a:rPr>
              <a:t>Sabır</a:t>
            </a:r>
            <a:endParaRPr b="1" sz="1800">
              <a:solidFill>
                <a:srgbClr val="FF0000"/>
              </a:solidFill>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İnternetin </a:t>
            </a:r>
            <a:r>
              <a:rPr lang="en-US" sz="2200">
                <a:solidFill>
                  <a:srgbClr val="FFFFFF"/>
                </a:solidFill>
              </a:rPr>
              <a:t>i</a:t>
            </a:r>
            <a:r>
              <a:rPr b="1" lang="en-US" sz="2200">
                <a:solidFill>
                  <a:srgbClr val="FFFFFF"/>
                </a:solidFill>
              </a:rPr>
              <a:t>lk </a:t>
            </a:r>
            <a:r>
              <a:rPr lang="en-US" sz="2200">
                <a:solidFill>
                  <a:srgbClr val="FFFFFF"/>
                </a:solidFill>
              </a:rPr>
              <a:t>y</a:t>
            </a:r>
            <a:r>
              <a:rPr b="1" lang="en-US" sz="2200">
                <a:solidFill>
                  <a:srgbClr val="FFFFFF"/>
                </a:solidFill>
              </a:rPr>
              <a:t>apısı: </a:t>
            </a:r>
            <a:r>
              <a:rPr lang="en-US">
                <a:solidFill>
                  <a:srgbClr val="FFFFFF"/>
                </a:solidFill>
              </a:rPr>
              <a:t>ARPANET 1971</a:t>
            </a:r>
            <a:endParaRPr b="1" sz="2200">
              <a:solidFill>
                <a:srgbClr val="FFFFFF"/>
              </a:solidFill>
            </a:endParaRPr>
          </a:p>
        </p:txBody>
      </p:sp>
      <p:pic>
        <p:nvPicPr>
          <p:cNvPr descr="http://www.technologyuk.net/the_internet/internet/images/arpanet_1971.gif" id="81" name="Google Shape;81;p15"/>
          <p:cNvPicPr preferRelativeResize="0"/>
          <p:nvPr/>
        </p:nvPicPr>
        <p:blipFill rotWithShape="1">
          <a:blip r:embed="rId3">
            <a:alphaModFix/>
          </a:blip>
          <a:srcRect b="0" l="0" r="0" t="0"/>
          <a:stretch/>
        </p:blipFill>
        <p:spPr>
          <a:xfrm>
            <a:off x="624750" y="2138070"/>
            <a:ext cx="4011475" cy="2015730"/>
          </a:xfrm>
          <a:prstGeom prst="rect">
            <a:avLst/>
          </a:prstGeom>
          <a:noFill/>
          <a:ln>
            <a:noFill/>
          </a:ln>
        </p:spPr>
      </p:pic>
      <p:sp>
        <p:nvSpPr>
          <p:cNvPr id="82" name="Google Shape;82;p15"/>
          <p:cNvSpPr txBox="1"/>
          <p:nvPr/>
        </p:nvSpPr>
        <p:spPr>
          <a:xfrm>
            <a:off x="287875" y="715650"/>
            <a:ext cx="8684400" cy="38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50"/>
              <a:buFont typeface="Arial"/>
              <a:buNone/>
            </a:pPr>
            <a:r>
              <a:rPr b="1" i="0" lang="en-US" sz="2000" u="none" cap="none" strike="noStrike">
                <a:solidFill>
                  <a:srgbClr val="000000"/>
                </a:solidFill>
                <a:latin typeface="Arial"/>
                <a:ea typeface="Arial"/>
                <a:cs typeface="Arial"/>
                <a:sym typeface="Arial"/>
              </a:rPr>
              <a:t>Amaç işlerin paylaştırılması, güvenlik düşünülmedi.</a:t>
            </a:r>
            <a:endParaRPr sz="2000"/>
          </a:p>
        </p:txBody>
      </p:sp>
      <p:pic>
        <p:nvPicPr>
          <p:cNvPr id="83" name="Google Shape;83;p15"/>
          <p:cNvPicPr preferRelativeResize="0"/>
          <p:nvPr/>
        </p:nvPicPr>
        <p:blipFill rotWithShape="1">
          <a:blip r:embed="rId4">
            <a:alphaModFix/>
          </a:blip>
          <a:srcRect b="0" l="0" r="0" t="2761"/>
          <a:stretch/>
        </p:blipFill>
        <p:spPr>
          <a:xfrm>
            <a:off x="4868525" y="2100000"/>
            <a:ext cx="4011474" cy="2174625"/>
          </a:xfrm>
          <a:prstGeom prst="rect">
            <a:avLst/>
          </a:prstGeom>
          <a:noFill/>
          <a:ln>
            <a:noFill/>
          </a:ln>
        </p:spPr>
      </p:pic>
      <p:sp>
        <p:nvSpPr>
          <p:cNvPr id="84" name="Google Shape;84;p15"/>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a:t>
            </a:r>
            <a:r>
              <a:rPr lang="en-US" sz="800" u="sng">
                <a:solidFill>
                  <a:srgbClr val="FFF2CC"/>
                </a:solidFill>
                <a:hlinkClick r:id="rId5">
                  <a:extLst>
                    <a:ext uri="{A12FA001-AC4F-418D-AE19-62706E023703}">
                      <ahyp:hlinkClr val="tx"/>
                    </a:ext>
                  </a:extLst>
                </a:hlinkClick>
              </a:rPr>
              <a:t>Pinterest</a:t>
            </a:r>
            <a:endParaRPr sz="800">
              <a:solidFill>
                <a:srgbClr val="FFF2CC"/>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7"/>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u="sng">
                <a:solidFill>
                  <a:srgbClr val="FFFF00"/>
                </a:solidFill>
                <a:hlinkClick r:id="rId3">
                  <a:extLst>
                    <a:ext uri="{A12FA001-AC4F-418D-AE19-62706E023703}">
                      <ahyp:hlinkClr val="tx"/>
                    </a:ext>
                  </a:extLst>
                </a:hlinkClick>
              </a:rPr>
              <a:t>Dünyada </a:t>
            </a:r>
            <a:r>
              <a:rPr lang="en-US" sz="2200" u="sng">
                <a:solidFill>
                  <a:srgbClr val="FFFF00"/>
                </a:solidFill>
                <a:hlinkClick r:id="rId4">
                  <a:extLst>
                    <a:ext uri="{A12FA001-AC4F-418D-AE19-62706E023703}">
                      <ahyp:hlinkClr val="tx"/>
                    </a:ext>
                  </a:extLst>
                </a:hlinkClick>
              </a:rPr>
              <a:t>k</a:t>
            </a:r>
            <a:r>
              <a:rPr b="1" lang="en-US" sz="2200" u="sng">
                <a:solidFill>
                  <a:srgbClr val="FFFF00"/>
                </a:solidFill>
                <a:hlinkClick r:id="rId5">
                  <a:extLst>
                    <a:ext uri="{A12FA001-AC4F-418D-AE19-62706E023703}">
                      <ahyp:hlinkClr val="tx"/>
                    </a:ext>
                  </a:extLst>
                </a:hlinkClick>
              </a:rPr>
              <a:t>im </a:t>
            </a:r>
            <a:r>
              <a:rPr lang="en-US" sz="2200" u="sng">
                <a:solidFill>
                  <a:srgbClr val="FFFF00"/>
                </a:solidFill>
                <a:hlinkClick r:id="rId6">
                  <a:extLst>
                    <a:ext uri="{A12FA001-AC4F-418D-AE19-62706E023703}">
                      <ahyp:hlinkClr val="tx"/>
                    </a:ext>
                  </a:extLst>
                </a:hlinkClick>
              </a:rPr>
              <a:t>n</a:t>
            </a:r>
            <a:r>
              <a:rPr b="1" lang="en-US" sz="2200" u="sng">
                <a:solidFill>
                  <a:srgbClr val="FFFF00"/>
                </a:solidFill>
                <a:hlinkClick r:id="rId7">
                  <a:extLst>
                    <a:ext uri="{A12FA001-AC4F-418D-AE19-62706E023703}">
                      <ahyp:hlinkClr val="tx"/>
                    </a:ext>
                  </a:extLst>
                </a:hlinkClick>
              </a:rPr>
              <a:t>eyi </a:t>
            </a:r>
            <a:r>
              <a:rPr lang="en-US" sz="2200" u="sng">
                <a:solidFill>
                  <a:srgbClr val="FFFF00"/>
                </a:solidFill>
                <a:hlinkClick r:id="rId8">
                  <a:extLst>
                    <a:ext uri="{A12FA001-AC4F-418D-AE19-62706E023703}">
                      <ahyp:hlinkClr val="tx"/>
                    </a:ext>
                  </a:extLst>
                </a:hlinkClick>
              </a:rPr>
              <a:t>m</a:t>
            </a:r>
            <a:r>
              <a:rPr b="1" lang="en-US" sz="2200" u="sng">
                <a:solidFill>
                  <a:srgbClr val="FFFF00"/>
                </a:solidFill>
                <a:hlinkClick r:id="rId9">
                  <a:extLst>
                    <a:ext uri="{A12FA001-AC4F-418D-AE19-62706E023703}">
                      <ahyp:hlinkClr val="tx"/>
                    </a:ext>
                  </a:extLst>
                </a:hlinkClick>
              </a:rPr>
              <a:t>erak </a:t>
            </a:r>
            <a:r>
              <a:rPr lang="en-US" sz="2200" u="sng">
                <a:solidFill>
                  <a:srgbClr val="FFFF00"/>
                </a:solidFill>
                <a:hlinkClick r:id="rId10">
                  <a:extLst>
                    <a:ext uri="{A12FA001-AC4F-418D-AE19-62706E023703}">
                      <ahyp:hlinkClr val="tx"/>
                    </a:ext>
                  </a:extLst>
                </a:hlinkClick>
              </a:rPr>
              <a:t>e</a:t>
            </a:r>
            <a:r>
              <a:rPr b="1" lang="en-US" sz="2200" u="sng">
                <a:solidFill>
                  <a:srgbClr val="FFFF00"/>
                </a:solidFill>
                <a:hlinkClick r:id="rId11">
                  <a:extLst>
                    <a:ext uri="{A12FA001-AC4F-418D-AE19-62706E023703}">
                      <ahyp:hlinkClr val="tx"/>
                    </a:ext>
                  </a:extLst>
                </a:hlinkClick>
              </a:rPr>
              <a:t>diyor :)</a:t>
            </a:r>
            <a:endParaRPr b="1" sz="2200">
              <a:solidFill>
                <a:schemeClr val="lt1"/>
              </a:solidFill>
            </a:endParaRPr>
          </a:p>
        </p:txBody>
      </p:sp>
      <p:sp>
        <p:nvSpPr>
          <p:cNvPr id="723" name="Google Shape;723;p87"/>
          <p:cNvSpPr txBox="1"/>
          <p:nvPr/>
        </p:nvSpPr>
        <p:spPr>
          <a:xfrm>
            <a:off x="316675" y="1026800"/>
            <a:ext cx="8473200" cy="2062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Char char="❏"/>
            </a:pPr>
            <a:r>
              <a:rPr lang="en-US" sz="1800"/>
              <a:t>Programlama bilgisi olmadan bu işi yapabilir miyim?</a:t>
            </a:r>
            <a:endParaRPr sz="1800"/>
          </a:p>
          <a:p>
            <a:pPr indent="-342900" lvl="0" marL="457200" rtl="0" algn="l">
              <a:lnSpc>
                <a:spcPct val="150000"/>
              </a:lnSpc>
              <a:spcBef>
                <a:spcPts val="0"/>
              </a:spcBef>
              <a:spcAft>
                <a:spcPts val="0"/>
              </a:spcAft>
              <a:buSzPts val="1800"/>
              <a:buChar char="❏"/>
            </a:pPr>
            <a:r>
              <a:rPr lang="en-US" sz="1800"/>
              <a:t>Tek başına yapılır mı?</a:t>
            </a:r>
            <a:endParaRPr sz="1800"/>
          </a:p>
          <a:p>
            <a:pPr indent="-342900" lvl="0" marL="457200" rtl="0" algn="l">
              <a:lnSpc>
                <a:spcPct val="150000"/>
              </a:lnSpc>
              <a:spcBef>
                <a:spcPts val="0"/>
              </a:spcBef>
              <a:spcAft>
                <a:spcPts val="0"/>
              </a:spcAft>
              <a:buSzPts val="1800"/>
              <a:buChar char="❏"/>
            </a:pPr>
            <a:r>
              <a:rPr lang="en-US" sz="1800"/>
              <a:t>Bu tür işleri yapmanın cezası var mı?</a:t>
            </a:r>
            <a:endParaRPr sz="1800"/>
          </a:p>
          <a:p>
            <a:pPr indent="-342900" lvl="0" marL="457200" rtl="0" algn="l">
              <a:lnSpc>
                <a:spcPct val="150000"/>
              </a:lnSpc>
              <a:spcBef>
                <a:spcPts val="0"/>
              </a:spcBef>
              <a:spcAft>
                <a:spcPts val="0"/>
              </a:spcAft>
              <a:buSzPts val="1800"/>
              <a:buChar char="❏"/>
            </a:pPr>
            <a:r>
              <a:rPr lang="en-US" sz="1800"/>
              <a:t>Siber güvenlik uzmanı olarak kariyer yapabilir miyim?</a:t>
            </a:r>
            <a:endParaRPr sz="1800"/>
          </a:p>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88"/>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u="sng">
                <a:solidFill>
                  <a:schemeClr val="hlink"/>
                </a:solidFill>
                <a:hlinkClick r:id="rId3"/>
              </a:rPr>
              <a:t>Sorular</a:t>
            </a:r>
            <a:endParaRPr b="1" sz="2200">
              <a:solidFill>
                <a:schemeClr val="lt1"/>
              </a:solidFill>
            </a:endParaRPr>
          </a:p>
        </p:txBody>
      </p:sp>
      <p:pic>
        <p:nvPicPr>
          <p:cNvPr id="729" name="Google Shape;729;p88"/>
          <p:cNvPicPr preferRelativeResize="0"/>
          <p:nvPr/>
        </p:nvPicPr>
        <p:blipFill rotWithShape="1">
          <a:blip r:embed="rId4">
            <a:alphaModFix/>
          </a:blip>
          <a:srcRect b="0" l="0" r="0" t="9633"/>
          <a:stretch/>
        </p:blipFill>
        <p:spPr>
          <a:xfrm>
            <a:off x="0" y="514050"/>
            <a:ext cx="9144000" cy="4316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88" name="Shape 88"/>
        <p:cNvGrpSpPr/>
        <p:nvPr/>
      </p:nvGrpSpPr>
      <p:grpSpPr>
        <a:xfrm>
          <a:off x="0" y="0"/>
          <a:ext cx="0" cy="0"/>
          <a:chOff x="0" y="0"/>
          <a:chExt cx="0" cy="0"/>
        </a:xfrm>
      </p:grpSpPr>
      <p:sp>
        <p:nvSpPr>
          <p:cNvPr id="89" name="Google Shape;89;p16"/>
          <p:cNvSpPr txBox="1"/>
          <p:nvPr>
            <p:ph type="title"/>
          </p:nvPr>
        </p:nvSpPr>
        <p:spPr>
          <a:xfrm>
            <a:off x="152275" y="-24750"/>
            <a:ext cx="78483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US" sz="2200">
                <a:solidFill>
                  <a:srgbClr val="FFFFFF"/>
                </a:solidFill>
              </a:rPr>
              <a:t>İnternetin </a:t>
            </a:r>
            <a:r>
              <a:rPr lang="en-US" sz="2200">
                <a:solidFill>
                  <a:srgbClr val="FFFFFF"/>
                </a:solidFill>
              </a:rPr>
              <a:t>i</a:t>
            </a:r>
            <a:r>
              <a:rPr b="1" lang="en-US" sz="2200">
                <a:solidFill>
                  <a:srgbClr val="FFFFFF"/>
                </a:solidFill>
              </a:rPr>
              <a:t>lk </a:t>
            </a:r>
            <a:r>
              <a:rPr lang="en-US" sz="2200">
                <a:solidFill>
                  <a:srgbClr val="FFFFFF"/>
                </a:solidFill>
              </a:rPr>
              <a:t>y</a:t>
            </a:r>
            <a:r>
              <a:rPr b="1" lang="en-US" sz="2200">
                <a:solidFill>
                  <a:srgbClr val="FFFFFF"/>
                </a:solidFill>
              </a:rPr>
              <a:t>apısı: 1999</a:t>
            </a:r>
            <a:endParaRPr b="1" sz="2200">
              <a:solidFill>
                <a:srgbClr val="FFFFFF"/>
              </a:solidFill>
            </a:endParaRPr>
          </a:p>
        </p:txBody>
      </p:sp>
      <p:pic>
        <p:nvPicPr>
          <p:cNvPr id="90" name="Google Shape;90;p16"/>
          <p:cNvPicPr preferRelativeResize="0"/>
          <p:nvPr/>
        </p:nvPicPr>
        <p:blipFill rotWithShape="1">
          <a:blip r:embed="rId3">
            <a:alphaModFix/>
          </a:blip>
          <a:srcRect b="0" l="0" r="0" t="0"/>
          <a:stretch/>
        </p:blipFill>
        <p:spPr>
          <a:xfrm>
            <a:off x="1902086" y="778737"/>
            <a:ext cx="5394990" cy="3586038"/>
          </a:xfrm>
          <a:prstGeom prst="rect">
            <a:avLst/>
          </a:prstGeom>
          <a:noFill/>
          <a:ln>
            <a:noFill/>
          </a:ln>
        </p:spPr>
      </p:pic>
      <p:sp>
        <p:nvSpPr>
          <p:cNvPr id="91" name="Google Shape;91;p16"/>
          <p:cNvSpPr txBox="1"/>
          <p:nvPr/>
        </p:nvSpPr>
        <p:spPr>
          <a:xfrm>
            <a:off x="0" y="4831050"/>
            <a:ext cx="914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FFF2CC"/>
                </a:solidFill>
              </a:rPr>
              <a:t>Image by Hal Burch and Bill </a:t>
            </a:r>
            <a:r>
              <a:rPr lang="en-US" sz="800" u="sng">
                <a:solidFill>
                  <a:schemeClr val="hlink"/>
                </a:solidFill>
                <a:hlinkClick r:id="rId4"/>
              </a:rPr>
              <a:t>Cheswick</a:t>
            </a:r>
            <a:r>
              <a:rPr lang="en-US" sz="800">
                <a:solidFill>
                  <a:srgbClr val="FFF2CC"/>
                </a:solidFill>
              </a:rPr>
              <a:t>. The image show major ISPs which defines map of the internet topology</a:t>
            </a:r>
            <a:endParaRPr sz="800">
              <a:solidFill>
                <a:srgbClr val="FFF2CC"/>
              </a:solidFill>
            </a:endParaRPr>
          </a:p>
        </p:txBody>
      </p:sp>
      <p:sp>
        <p:nvSpPr>
          <p:cNvPr id="92" name="Google Shape;92;p16"/>
          <p:cNvSpPr txBox="1"/>
          <p:nvPr/>
        </p:nvSpPr>
        <p:spPr>
          <a:xfrm>
            <a:off x="104975" y="4449725"/>
            <a:ext cx="89892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1999 yılında internet topolojisinin haritasını belirleyen ana İnternet Servis Sağlayıcılarını (ISP) haritası.</a:t>
            </a:r>
            <a:endParaRPr b="1"/>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2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